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47"/>
  </p:notesMasterIdLst>
  <p:sldIdLst>
    <p:sldId id="434" r:id="rId2"/>
    <p:sldId id="328" r:id="rId3"/>
    <p:sldId id="389" r:id="rId4"/>
    <p:sldId id="435" r:id="rId5"/>
    <p:sldId id="441" r:id="rId6"/>
    <p:sldId id="447" r:id="rId7"/>
    <p:sldId id="448" r:id="rId8"/>
    <p:sldId id="449" r:id="rId9"/>
    <p:sldId id="450" r:id="rId10"/>
    <p:sldId id="451" r:id="rId11"/>
    <p:sldId id="452" r:id="rId12"/>
    <p:sldId id="390" r:id="rId13"/>
    <p:sldId id="445" r:id="rId14"/>
    <p:sldId id="444" r:id="rId15"/>
    <p:sldId id="384" r:id="rId16"/>
    <p:sldId id="453" r:id="rId17"/>
    <p:sldId id="454" r:id="rId18"/>
    <p:sldId id="394" r:id="rId19"/>
    <p:sldId id="437" r:id="rId20"/>
    <p:sldId id="360" r:id="rId21"/>
    <p:sldId id="411" r:id="rId22"/>
    <p:sldId id="361" r:id="rId23"/>
    <p:sldId id="414" r:id="rId24"/>
    <p:sldId id="415" r:id="rId25"/>
    <p:sldId id="397" r:id="rId26"/>
    <p:sldId id="417" r:id="rId27"/>
    <p:sldId id="420" r:id="rId28"/>
    <p:sldId id="460" r:id="rId29"/>
    <p:sldId id="461" r:id="rId30"/>
    <p:sldId id="422" r:id="rId31"/>
    <p:sldId id="424" r:id="rId32"/>
    <p:sldId id="459" r:id="rId33"/>
    <p:sldId id="458" r:id="rId34"/>
    <p:sldId id="425" r:id="rId35"/>
    <p:sldId id="426" r:id="rId36"/>
    <p:sldId id="427" r:id="rId37"/>
    <p:sldId id="428" r:id="rId38"/>
    <p:sldId id="429" r:id="rId39"/>
    <p:sldId id="430" r:id="rId40"/>
    <p:sldId id="432" r:id="rId41"/>
    <p:sldId id="433" r:id="rId42"/>
    <p:sldId id="455" r:id="rId43"/>
    <p:sldId id="456" r:id="rId44"/>
    <p:sldId id="387" r:id="rId45"/>
    <p:sldId id="457" r:id="rId46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CC"/>
    <a:srgbClr val="E97DBB"/>
    <a:srgbClr val="0000FF"/>
    <a:srgbClr val="000099"/>
    <a:srgbClr val="EB15DC"/>
    <a:srgbClr val="85DFFF"/>
    <a:srgbClr val="3BFF94"/>
    <a:srgbClr val="FF33CC"/>
    <a:srgbClr val="FFFF00"/>
    <a:srgbClr val="30069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6803" autoAdjust="0"/>
  </p:normalViewPr>
  <p:slideViewPr>
    <p:cSldViewPr>
      <p:cViewPr>
        <p:scale>
          <a:sx n="90" d="100"/>
          <a:sy n="90" d="100"/>
        </p:scale>
        <p:origin x="-594" y="-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EC98C-4C62-4738-A2FE-78AD1CCEDE64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04284-8D49-403E-8C83-26C2FDA08E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2393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83159A-FAA2-4474-B4CF-EC0F43A96FD0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04284-8D49-403E-8C83-26C2FDA08E8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6C4A7-ACCE-41F4-A83F-C251B137DC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6603490C8C80CC3488B6DF06067993A94BDC60CC20811BB4E880605A63BD303AABB1816AA8362EB576a1T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71600" y="1556792"/>
            <a:ext cx="7175351" cy="1793167"/>
          </a:xfrm>
        </p:spPr>
        <p:txBody>
          <a:bodyPr/>
          <a:lstStyle/>
          <a:p>
            <a:pPr algn="ctr">
              <a:buNone/>
            </a:pPr>
            <a:r>
              <a:rPr lang="en-US" sz="1800" dirty="0" smtClean="0">
                <a:solidFill>
                  <a:srgbClr val="000000"/>
                </a:solidFill>
                <a:effectLst/>
                <a:latin typeface="Times New Roman"/>
              </a:rPr>
              <a:t>          </a:t>
            </a:r>
            <a:r>
              <a:rPr lang="ru-RU" sz="2400" dirty="0" smtClean="0">
                <a:solidFill>
                  <a:srgbClr val="0066CC"/>
                </a:solidFill>
                <a:effectLst/>
                <a:latin typeface="Times New Roman"/>
              </a:rPr>
              <a:t>План мероприятий  («дорожная карта»)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/>
              </a:rPr>
              <a:t/>
            </a:r>
            <a:br>
              <a:rPr lang="en-US" sz="2400" dirty="0" smtClean="0">
                <a:solidFill>
                  <a:srgbClr val="000000"/>
                </a:solidFill>
                <a:effectLst/>
                <a:latin typeface="Times New Roman"/>
              </a:rPr>
            </a:br>
            <a:r>
              <a:rPr lang="ru-RU" sz="2400" dirty="0" smtClean="0">
                <a:solidFill>
                  <a:srgbClr val="0066CC"/>
                </a:solidFill>
                <a:effectLst/>
                <a:latin typeface="Times New Roman"/>
              </a:rPr>
              <a:t>«Повышение доступности наркотических средств и психотропных веществ для использования в медицинских целях» - гарант  права пациента на обезболивание. </a:t>
            </a:r>
            <a:br>
              <a:rPr lang="ru-RU" sz="2400" dirty="0" smtClean="0">
                <a:solidFill>
                  <a:srgbClr val="0066CC"/>
                </a:solidFill>
                <a:effectLst/>
                <a:latin typeface="Times New Roman"/>
              </a:rPr>
            </a:br>
            <a:r>
              <a:rPr lang="ru-RU" sz="1800" dirty="0" smtClean="0">
                <a:solidFill>
                  <a:srgbClr val="0066CC"/>
                </a:solidFill>
                <a:effectLst/>
                <a:latin typeface="Times New Roman"/>
              </a:rPr>
              <a:t/>
            </a:r>
            <a:br>
              <a:rPr lang="ru-RU" sz="1800" dirty="0" smtClean="0">
                <a:solidFill>
                  <a:srgbClr val="0066CC"/>
                </a:solidFill>
                <a:effectLst/>
                <a:latin typeface="Times New Roman"/>
              </a:rPr>
            </a:br>
            <a:r>
              <a:rPr lang="ru-RU" sz="2400" dirty="0" smtClean="0">
                <a:solidFill>
                  <a:srgbClr val="0066CC"/>
                </a:solidFill>
                <a:effectLst/>
                <a:latin typeface="Times New Roman"/>
              </a:rPr>
              <a:t>Организационные аспекты паллиативной медицинской помощи в Кемеровской области.</a:t>
            </a:r>
            <a:endParaRPr lang="ru-RU" sz="2400" dirty="0">
              <a:solidFill>
                <a:srgbClr val="0066CC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7544" y="260648"/>
            <a:ext cx="8352928" cy="7920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64008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Областная научно-практическая конференция, посвященная вопросам лечения хронического болевого синдрома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/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4869160"/>
            <a:ext cx="7939881" cy="882650"/>
          </a:xfrm>
        </p:spPr>
        <p:txBody>
          <a:bodyPr>
            <a:noAutofit/>
          </a:bodyPr>
          <a:lstStyle/>
          <a:p>
            <a:pPr algn="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Главный внештатный специалист </a:t>
            </a:r>
          </a:p>
          <a:p>
            <a:pPr algn="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ПМП ДОЗН КО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Березикова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О. А.</a:t>
            </a:r>
          </a:p>
          <a:p>
            <a:pPr algn="ctr"/>
            <a:endParaRPr lang="ru-RU" i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Кемерово –  10 октября 2016 год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323528" y="116632"/>
            <a:ext cx="8568952" cy="7920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Сводные данные о структуре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паллиативной службы в 2015 г – 1-ое полугодие 2016 г. в РФ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-22" y="1340766"/>
          <a:ext cx="9144021" cy="5517233"/>
        </p:xfrm>
        <a:graphic>
          <a:graphicData uri="http://schemas.openxmlformats.org/drawingml/2006/table">
            <a:tbl>
              <a:tblPr/>
              <a:tblGrid>
                <a:gridCol w="4138644"/>
                <a:gridCol w="1603452"/>
                <a:gridCol w="1560119"/>
                <a:gridCol w="1841806"/>
              </a:tblGrid>
              <a:tr h="349089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Субъекты</a:t>
                      </a:r>
                    </a:p>
                  </a:txBody>
                  <a:tcPr marL="2554" marR="2554" marT="2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отделений сестринского ухода</a:t>
                      </a:r>
                    </a:p>
                  </a:txBody>
                  <a:tcPr marL="2554" marR="2554" marT="2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домов сестринского ухода</a:t>
                      </a:r>
                    </a:p>
                  </a:txBody>
                  <a:tcPr marL="2554" marR="2554" marT="2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коек сестринского ухода</a:t>
                      </a:r>
                    </a:p>
                  </a:txBody>
                  <a:tcPr marL="2554" marR="2554" marT="2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675447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Российская 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Федерация</a:t>
                      </a:r>
                    </a:p>
                  </a:txBody>
                  <a:tcPr marL="2554" marR="2554" marT="25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701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554" marR="2554" marT="25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2554" marR="2554" marT="25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17413</a:t>
                      </a:r>
                    </a:p>
                  </a:txBody>
                  <a:tcPr marL="2554" marR="2554" marT="25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2"/>
                    </a:solidFill>
                  </a:tcPr>
                </a:tc>
              </a:tr>
              <a:tr h="675447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Сибирский федеральный округ</a:t>
                      </a:r>
                    </a:p>
                  </a:txBody>
                  <a:tcPr marL="2554" marR="2554" marT="25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3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118</a:t>
                      </a:r>
                    </a:p>
                  </a:txBody>
                  <a:tcPr marL="2554" marR="2554" marT="25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3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2554" marR="2554" marT="25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3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2589</a:t>
                      </a:r>
                    </a:p>
                  </a:txBody>
                  <a:tcPr marL="2554" marR="2554" marT="25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3E6"/>
                    </a:solidFill>
                  </a:tcPr>
                </a:tc>
              </a:tr>
              <a:tr h="675447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Кемеровская область</a:t>
                      </a:r>
                    </a:p>
                  </a:txBody>
                  <a:tcPr marL="2554" marR="2554" marT="25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2554" marR="2554" marT="25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2554" marR="2554" marT="25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617</a:t>
                      </a:r>
                    </a:p>
                  </a:txBody>
                  <a:tcPr marL="2554" marR="2554" marT="25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>
          <a:xfrm>
            <a:off x="323528" y="116632"/>
            <a:ext cx="8568952" cy="7920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Сводные данные о структуре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паллиативной службы в 2015 г – 1-ое полугодие 2016 г. в РФ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" y="1196753"/>
          <a:ext cx="9143987" cy="5661248"/>
        </p:xfrm>
        <a:graphic>
          <a:graphicData uri="http://schemas.openxmlformats.org/drawingml/2006/table">
            <a:tbl>
              <a:tblPr/>
              <a:tblGrid>
                <a:gridCol w="2602837"/>
                <a:gridCol w="654115"/>
                <a:gridCol w="654115"/>
                <a:gridCol w="654115"/>
                <a:gridCol w="654115"/>
                <a:gridCol w="654115"/>
                <a:gridCol w="654115"/>
                <a:gridCol w="654115"/>
                <a:gridCol w="654115"/>
                <a:gridCol w="654115"/>
                <a:gridCol w="654115"/>
              </a:tblGrid>
              <a:tr h="2089940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Субъекты</a:t>
                      </a:r>
                    </a:p>
                  </a:txBody>
                  <a:tcPr marL="2014" marR="2014" marT="20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Общее количество пролеченных пациентов на койках сестринского ухода</a:t>
                      </a:r>
                    </a:p>
                  </a:txBody>
                  <a:tcPr marL="2014" marR="2014" marT="20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33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2014" marR="2014" marT="20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из них по профилям</a:t>
                      </a:r>
                    </a:p>
                  </a:txBody>
                  <a:tcPr marL="2014" marR="2014" marT="20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7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терапия</a:t>
                      </a:r>
                    </a:p>
                  </a:txBody>
                  <a:tcPr marL="2014" marR="2014" marT="20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психиатрия</a:t>
                      </a:r>
                    </a:p>
                  </a:txBody>
                  <a:tcPr marL="2014" marR="2014" marT="20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неврология</a:t>
                      </a:r>
                    </a:p>
                  </a:txBody>
                  <a:tcPr marL="2014" marR="2014" marT="20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прочие</a:t>
                      </a:r>
                    </a:p>
                  </a:txBody>
                  <a:tcPr marL="2014" marR="2014" marT="20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81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взрослые</a:t>
                      </a:r>
                    </a:p>
                  </a:txBody>
                  <a:tcPr marL="2014" marR="2014" marT="20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дети</a:t>
                      </a:r>
                    </a:p>
                  </a:txBody>
                  <a:tcPr marL="2014" marR="2014" marT="20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взрослые</a:t>
                      </a:r>
                    </a:p>
                  </a:txBody>
                  <a:tcPr marL="2014" marR="2014" marT="20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дети</a:t>
                      </a:r>
                    </a:p>
                  </a:txBody>
                  <a:tcPr marL="2014" marR="2014" marT="20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взрослые</a:t>
                      </a:r>
                    </a:p>
                  </a:txBody>
                  <a:tcPr marL="2014" marR="2014" marT="20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дети</a:t>
                      </a:r>
                    </a:p>
                  </a:txBody>
                  <a:tcPr marL="2014" marR="2014" marT="20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взрослые</a:t>
                      </a:r>
                    </a:p>
                  </a:txBody>
                  <a:tcPr marL="2014" marR="2014" marT="20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дети</a:t>
                      </a:r>
                    </a:p>
                  </a:txBody>
                  <a:tcPr marL="2014" marR="2014" marT="20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взрослые</a:t>
                      </a:r>
                    </a:p>
                  </a:txBody>
                  <a:tcPr marL="2014" marR="2014" marT="20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дети</a:t>
                      </a:r>
                    </a:p>
                  </a:txBody>
                  <a:tcPr marL="2014" marR="2014" marT="20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756314">
                <a:tc>
                  <a:txBody>
                    <a:bodyPr/>
                    <a:lstStyle/>
                    <a:p>
                      <a:pPr algn="ctr" rtl="0" fontAlgn="t"/>
                      <a:endParaRPr lang="ru-RU" sz="16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Российская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Федерация</a:t>
                      </a:r>
                    </a:p>
                  </a:txBody>
                  <a:tcPr marL="2014" marR="2014" marT="20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191262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014" marR="2014" marT="20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5017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014" marR="2014" marT="20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134115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014" marR="2014" marT="20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539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014" marR="2014" marT="20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1635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014" marR="2014" marT="20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014" marR="2014" marT="20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22220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014" marR="2014" marT="20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659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014" marR="2014" marT="20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22726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014" marR="2014" marT="20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3579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014" marR="2014" marT="20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2"/>
                    </a:solidFill>
                  </a:tcPr>
                </a:tc>
              </a:tr>
              <a:tr h="756314">
                <a:tc>
                  <a:txBody>
                    <a:bodyPr/>
                    <a:lstStyle/>
                    <a:p>
                      <a:pPr algn="ctr" rtl="0" fontAlgn="t"/>
                      <a:endParaRPr lang="ru-RU" sz="16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Сибирский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федеральный округ</a:t>
                      </a:r>
                    </a:p>
                  </a:txBody>
                  <a:tcPr marL="2014" marR="2014" marT="20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3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20147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014" marR="2014" marT="20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3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1587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014" marR="2014" marT="20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3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13136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014" marR="2014" marT="20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3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014" marR="2014" marT="20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3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014" marR="2014" marT="20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3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014" marR="2014" marT="20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3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2222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014" marR="2014" marT="20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3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014" marR="2014" marT="20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3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4525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014" marR="2014" marT="20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3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1491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014" marR="2014" marT="20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3E6"/>
                    </a:solidFill>
                  </a:tcPr>
                </a:tc>
              </a:tr>
              <a:tr h="756314">
                <a:tc>
                  <a:txBody>
                    <a:bodyPr/>
                    <a:lstStyle/>
                    <a:p>
                      <a:pPr algn="ctr" rtl="0" fontAlgn="t"/>
                      <a:endParaRPr lang="ru-RU" sz="1600" b="1" i="0" u="none" strike="noStrike" dirty="0" smtClean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Кемеровская </a:t>
                      </a:r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область</a:t>
                      </a:r>
                    </a:p>
                  </a:txBody>
                  <a:tcPr marL="2014" marR="2014" marT="20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1" i="0" u="none" strike="noStrike" dirty="0" smtClean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5885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2014" marR="2014" marT="20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1" i="0" u="none" strike="noStrike" dirty="0" smtClean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34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2014" marR="2014" marT="20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1" i="0" u="none" strike="noStrike" dirty="0" smtClean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4783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2014" marR="2014" marT="20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1" i="0" u="none" strike="noStrike" dirty="0" smtClean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0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2014" marR="2014" marT="20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1" i="0" u="none" strike="noStrike" dirty="0" smtClean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0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2014" marR="2014" marT="20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1" i="0" u="none" strike="noStrike" dirty="0" smtClean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0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2014" marR="2014" marT="20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1" i="0" u="none" strike="noStrike" dirty="0" smtClean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766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2014" marR="2014" marT="20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1" i="0" u="none" strike="noStrike" dirty="0" smtClean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34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2014" marR="2014" marT="20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1" i="0" u="none" strike="noStrike" dirty="0" smtClean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336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2014" marR="2014" marT="20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600" b="1" i="0" u="none" strike="noStrike" dirty="0" smtClean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0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2014" marR="2014" marT="20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2" cy="404664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effectLst/>
              </a:rPr>
              <a:t> </a:t>
            </a:r>
            <a:r>
              <a:rPr lang="ru-RU" sz="2000" dirty="0" smtClean="0">
                <a:effectLst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Инвазивные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НА применяемые для медицинских целей в РФ за 2002-2014гг.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1124744"/>
            <a:ext cx="7344816" cy="4318227"/>
          </a:xfrm>
        </p:spPr>
        <p:txBody>
          <a:bodyPr/>
          <a:lstStyle/>
          <a:p>
            <a:pPr algn="l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568952" cy="47630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584" y="5869425"/>
            <a:ext cx="76683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по данным ФГУП Московский Эндокринный Завод и ФГУП </a:t>
            </a:r>
            <a:r>
              <a:rPr lang="ru-RU" sz="1600" dirty="0" err="1"/>
              <a:t>ГосЗМП</a:t>
            </a:r>
            <a:endParaRPr lang="ru-RU" sz="1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048" y="1124744"/>
            <a:ext cx="8568952" cy="47630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7916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7" descr="78e6e307c0fc06d192942282fd7887df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2924175"/>
            <a:ext cx="2457450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4294967295"/>
          </p:nvPr>
        </p:nvGraphicFramePr>
        <p:xfrm>
          <a:off x="250825" y="1052736"/>
          <a:ext cx="8734425" cy="54718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25764"/>
                <a:gridCol w="1834203"/>
                <a:gridCol w="2074458"/>
              </a:tblGrid>
              <a:tr h="59448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Выявленные дефекты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2013-2015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18" marB="45718"/>
                </a:tc>
              </a:tr>
              <a:tr h="902404">
                <a:tc>
                  <a:txBody>
                    <a:bodyPr/>
                    <a:lstStyle/>
                    <a:p>
                      <a:pPr marL="365760" indent="-256032" algn="l" eaLnBrk="1" fontAlgn="auto" hangingPunct="1">
                        <a:spcAft>
                          <a:spcPts val="0"/>
                        </a:spcAft>
                        <a:buClr>
                          <a:schemeClr val="accent3"/>
                        </a:buClr>
                        <a:buFont typeface="Georgia"/>
                        <a:buNone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соблюдаются общие принципы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терапии  </a:t>
                      </a:r>
                    </a:p>
                    <a:p>
                      <a:pPr marL="365760" indent="-256032" algn="l" eaLnBrk="1" fontAlgn="auto" hangingPunct="1">
                        <a:spcAft>
                          <a:spcPts val="0"/>
                        </a:spcAft>
                        <a:buClr>
                          <a:schemeClr val="accent3"/>
                        </a:buClr>
                        <a:buFont typeface="Georgia"/>
                        <a:buNone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ХБС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онкологии  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80%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18" marB="45718"/>
                </a:tc>
              </a:tr>
              <a:tr h="1289149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Дефекты формирования диагноза: отсутствуют осложнения основного заболевания, в том числе ХБС 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80%</a:t>
                      </a:r>
                    </a:p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18" marB="45718"/>
                </a:tc>
              </a:tr>
              <a:tr h="59448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отражена динамика лечения 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60%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18" marB="45718"/>
                </a:tc>
              </a:tr>
              <a:tr h="902404">
                <a:tc>
                  <a:txBody>
                    <a:bodyPr/>
                    <a:lstStyle/>
                    <a:p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назначается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адьювантная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терапия,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монотерапия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95%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18" marB="45718"/>
                </a:tc>
              </a:tr>
              <a:tr h="59448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проводится диагностика ХБС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90%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18" marB="45718"/>
                </a:tc>
              </a:tr>
              <a:tr h="59448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в полном объеме собран анамнез боли 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60%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90%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18" marB="45718"/>
                </a:tc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2" cy="404664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Мониторинг качества терапии боли в 2013-2016 гг. в МО Кемеровской области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5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539552" y="1340768"/>
          <a:ext cx="8062913" cy="4892204"/>
        </p:xfrm>
        <a:graphic>
          <a:graphicData uri="http://schemas.openxmlformats.org/presentationml/2006/ole">
            <p:oleObj spid="_x0000_s1026" name="Диаграмма" r:id="rId3" imgW="8086825" imgH="4391071" progId="Excel.Sheet.8">
              <p:embed/>
            </p:oleObj>
          </a:graphicData>
        </a:graphic>
      </p:graphicFrame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755650" y="6308725"/>
            <a:ext cx="22641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dirty="0"/>
              <a:t>*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средний показатель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3528" y="332656"/>
            <a:ext cx="8568952" cy="9361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Динамика обеспечения больных ЗНО ННА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 2011-2015 гг. в РФ, СФО, КО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064896" cy="792088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Обеспечение надлежащего 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доступа НС</a:t>
            </a:r>
            <a:endParaRPr lang="ru-RU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556793"/>
            <a:ext cx="7994028" cy="45243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90%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общемирового потребления НС приходится 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долю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Австралии, Канады, Новой Зеландии и Соединенных Штатов Америки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а также нескольких европейских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стран. 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80%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населения мира имеет ограниченный доступ 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НС, 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результате чего многие люди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живут и умирают, испытывая боль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страдания. Так,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Россия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находится на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82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месте по потреблению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НС.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МККН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ВОЗ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2012 году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было разработано «Руководство по исчислению потребностей в веществах, находящихся под международным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контролем».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673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3916f10c0287052dfb991b5fcc42ef1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714620"/>
            <a:ext cx="3000396" cy="225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500166" y="1071546"/>
            <a:ext cx="62865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 smtClean="0">
                <a:latin typeface="Monotype Corsiva" pitchFamily="66" charset="0"/>
              </a:rPr>
              <a:t>«Страшно, очень страшно испытывать грубость, грязь и боль.</a:t>
            </a:r>
            <a:br>
              <a:rPr lang="ru-RU" altLang="ru-RU" sz="2400" dirty="0" smtClean="0">
                <a:latin typeface="Monotype Corsiva" pitchFamily="66" charset="0"/>
              </a:rPr>
            </a:br>
            <a:r>
              <a:rPr lang="ru-RU" altLang="ru-RU" sz="2400" dirty="0" smtClean="0">
                <a:latin typeface="Monotype Corsiva" pitchFamily="66" charset="0"/>
              </a:rPr>
              <a:t> И я беззастенчиво молюсь, чтобы Господь когда позовет меня, не давал их….»</a:t>
            </a:r>
            <a:br>
              <a:rPr lang="ru-RU" altLang="ru-RU" sz="2400" dirty="0" smtClean="0">
                <a:latin typeface="Monotype Corsiva" pitchFamily="66" charset="0"/>
              </a:rPr>
            </a:br>
            <a:r>
              <a:rPr lang="ru-RU" altLang="ru-RU" sz="2400" dirty="0" smtClean="0">
                <a:latin typeface="Monotype Corsiva" pitchFamily="66" charset="0"/>
              </a:rPr>
              <a:t>                                                              Н. Л. </a:t>
            </a:r>
            <a:r>
              <a:rPr lang="ru-RU" altLang="ru-RU" sz="2400" dirty="0" err="1" smtClean="0">
                <a:latin typeface="Monotype Corsiva" pitchFamily="66" charset="0"/>
              </a:rPr>
              <a:t>Трауберг</a:t>
            </a:r>
            <a:endParaRPr lang="ru-RU" altLang="ru-RU" sz="2400" dirty="0"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5157192"/>
            <a:ext cx="23574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контр-адмирал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Вячеслав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Апанасенко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5857892"/>
            <a:ext cx="83582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 доклада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Невзоровой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Дианы Владимировны,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главного внештатного специалиста МЗ РФ по ПМП)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08912" cy="603448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Выбор генерала </a:t>
            </a:r>
            <a:r>
              <a:rPr lang="ru-RU" sz="24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Апанасенко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: право на жизнь без боли</a:t>
            </a: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642918"/>
            <a:ext cx="4286280" cy="30003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Алевтина Петровна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Хориняк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, 73 лет, врач из г.Красноярск три года жила под судом из-за рецепта для больного раком…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DSC_0018_620_1_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857224" y="928670"/>
            <a:ext cx="3253915" cy="24299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4221088"/>
            <a:ext cx="56436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21 октября 2014 года решением Красноярского суда Алевтину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Хориняк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признали невиновной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055cd46504f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3933056"/>
            <a:ext cx="2071702" cy="2571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Содержимое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Содержимое 1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08720"/>
            <a:ext cx="392443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37112"/>
            <a:ext cx="788487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3898112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67544" y="0"/>
            <a:ext cx="8208912" cy="7647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Общественные организации,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занимающиеся проблемами доступности ПМП для населения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899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 txBox="1">
            <a:spLocks/>
          </p:cNvSpPr>
          <p:nvPr/>
        </p:nvSpPr>
        <p:spPr>
          <a:xfrm>
            <a:off x="0" y="836712"/>
            <a:ext cx="9144000" cy="6021288"/>
          </a:xfrm>
          <a:prstGeom prst="rect">
            <a:avLst/>
          </a:prstGeom>
          <a:noFill/>
        </p:spPr>
        <p:txBody>
          <a:bodyPr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just">
              <a:buNone/>
            </a:pPr>
            <a:r>
              <a:rPr lang="ru-RU" sz="1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Совет при Правительстве Российской Федерации по вопросам попечительства в социальной </a:t>
            </a:r>
            <a:r>
              <a:rPr lang="ru-RU" sz="1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сфере: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Совета: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Clr>
                <a:srgbClr val="1F497D"/>
              </a:buClr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О.Ю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Голодец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председатель Совета</a:t>
            </a:r>
          </a:p>
          <a:p>
            <a:pPr marL="0" indent="0" algn="just" fontAlgn="auto">
              <a:spcAft>
                <a:spcPts val="0"/>
              </a:spcAft>
              <a:buClr>
                <a:srgbClr val="1F497D"/>
              </a:buClr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Представители 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общественных организаций, 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НКО,           </a:t>
            </a:r>
          </a:p>
          <a:p>
            <a:pPr marL="0" indent="0" algn="just" fontAlgn="auto">
              <a:spcAft>
                <a:spcPts val="0"/>
              </a:spcAft>
              <a:buClr>
                <a:srgbClr val="1F497D"/>
              </a:buClr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благотворительных фондов</a:t>
            </a:r>
            <a:endParaRPr lang="ru-RU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Clr>
                <a:srgbClr val="1F497D"/>
              </a:buClr>
              <a:buNone/>
            </a:pPr>
            <a:endParaRPr lang="ru-RU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Clr>
                <a:srgbClr val="1F497D"/>
              </a:buClr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  <a:endParaRPr lang="ru-RU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Clr>
                <a:srgbClr val="1F497D"/>
              </a:buClr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Направления деятельности Совета в части развития ПМП:</a:t>
            </a:r>
          </a:p>
          <a:p>
            <a:pPr algn="just" fontAlgn="auto">
              <a:spcAft>
                <a:spcPts val="0"/>
              </a:spcAft>
              <a:buClr>
                <a:srgbClr val="1F497D"/>
              </a:buClr>
              <a:buFontTx/>
              <a:buChar char="-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Вопросы адекватного обезболивания тяжелых больных.</a:t>
            </a:r>
          </a:p>
          <a:p>
            <a:pPr algn="just" fontAlgn="auto">
              <a:spcAft>
                <a:spcPts val="0"/>
              </a:spcAft>
              <a:buClr>
                <a:srgbClr val="1F497D"/>
              </a:buClr>
              <a:buFontTx/>
              <a:buChar char="-"/>
            </a:pP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Вопросы респираторной поддержки тяжелобольных взрослых и детей.</a:t>
            </a:r>
          </a:p>
          <a:p>
            <a:pPr algn="just" fontAlgn="auto">
              <a:spcAft>
                <a:spcPts val="0"/>
              </a:spcAft>
              <a:buClr>
                <a:srgbClr val="1F497D"/>
              </a:buClr>
              <a:buFontTx/>
              <a:buChar char="-"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Подготовка предложений по дальнейшему развитию ПМП.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1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Clr>
                <a:srgbClr val="1F497D"/>
              </a:buClr>
              <a:buNone/>
            </a:pP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Подготовлена и внесена в Правительство Российской Федерации «дорожна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карта» по вопросам обезболивания</a:t>
            </a:r>
            <a:endParaRPr lang="ru-RU" sz="1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0"/>
            <a:ext cx="1428750" cy="1886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/>
              </a:rPr>
              <a:t>   Развитие паллиативной медицинской помощи – приоритетное направление работы Правительства Российской Федерации</a:t>
            </a:r>
            <a:endParaRPr lang="ru-RU" sz="2000" dirty="0">
              <a:solidFill>
                <a:schemeClr val="tx1"/>
              </a:solidFill>
              <a:latin typeface="Times New Roman"/>
            </a:endParaRPr>
          </a:p>
        </p:txBody>
      </p:sp>
      <p:pic>
        <p:nvPicPr>
          <p:cNvPr id="30722" name="Picture 2" descr="C:\Documents and Settings\o.berezikova\Рабочий стол\_golodets_(12)_141193807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636912"/>
            <a:ext cx="3311277" cy="2016224"/>
          </a:xfrm>
          <a:prstGeom prst="rect">
            <a:avLst/>
          </a:prstGeom>
          <a:noFill/>
        </p:spPr>
      </p:pic>
      <p:pic>
        <p:nvPicPr>
          <p:cNvPr id="30723" name="Picture 3" descr="C:\Documents and Settings\o.berezikova\Рабочий стол\acce028de02d8fbaf48a6c3a04fdcac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556792"/>
            <a:ext cx="2646363" cy="1755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8620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187624" y="1844824"/>
            <a:ext cx="6629263" cy="157448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417" y="260648"/>
            <a:ext cx="8229600" cy="792088"/>
          </a:xfrm>
          <a:solidFill>
            <a:srgbClr val="E97DBB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паллиативной медицинской помощи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220486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Максимальное повышение качества жизни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4149080"/>
            <a:ext cx="2304256" cy="144015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Купирование 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боли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31840" y="4149080"/>
            <a:ext cx="2920775" cy="144016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Купирование тягостных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физических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симптомов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72200" y="4149080"/>
            <a:ext cx="2520280" cy="142740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Оказание психологической и социальной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949280"/>
            <a:ext cx="8496944" cy="4001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>
            <a:stCxn id="5" idx="4"/>
            <a:endCxn id="5" idx="4"/>
          </p:cNvCxnSpPr>
          <p:nvPr/>
        </p:nvCxnSpPr>
        <p:spPr>
          <a:xfrm>
            <a:off x="4502256" y="3419304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5" idx="4"/>
          </p:cNvCxnSpPr>
          <p:nvPr/>
        </p:nvCxnSpPr>
        <p:spPr>
          <a:xfrm flipH="1">
            <a:off x="4499992" y="3419304"/>
            <a:ext cx="2264" cy="7297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5" idx="5"/>
            <a:endCxn id="8" idx="0"/>
          </p:cNvCxnSpPr>
          <p:nvPr/>
        </p:nvCxnSpPr>
        <p:spPr>
          <a:xfrm>
            <a:off x="6846053" y="3188727"/>
            <a:ext cx="786287" cy="9603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5" idx="3"/>
            <a:endCxn id="6" idx="0"/>
          </p:cNvCxnSpPr>
          <p:nvPr/>
        </p:nvCxnSpPr>
        <p:spPr>
          <a:xfrm flipH="1">
            <a:off x="1547664" y="3188727"/>
            <a:ext cx="610794" cy="9603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9808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546" y="1844824"/>
            <a:ext cx="7622232" cy="4667213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0" dirty="0" smtClean="0"/>
              <a:t> </a:t>
            </a:r>
            <a:r>
              <a:rPr lang="ru-RU" sz="2800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ПЛАН МЕРОПРИЯТИЙ </a:t>
            </a:r>
            <a:br>
              <a:rPr lang="ru-RU" sz="2800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(«ДОРОЖНАЯ КАРТА») </a:t>
            </a:r>
            <a:r>
              <a:rPr lang="en-US" sz="280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Повышение доступности наркотических средств и психотропных веществ для использования в медицинских целях» </a:t>
            </a:r>
            <a:br>
              <a:rPr lang="ru-RU" sz="2800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2016-2018 гг. </a:t>
            </a:r>
            <a:r>
              <a:rPr lang="en-US" sz="280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776864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19672" y="5619485"/>
            <a:ext cx="625556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</a:rPr>
              <a:t>ПРАВИТЕЛЬСТВО РОССИЙСКОЙ ФЕДЕРАЦИИ</a:t>
            </a:r>
          </a:p>
          <a:p>
            <a:pPr algn="ctr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РАСПОРЯЖЕНИЕ</a:t>
            </a:r>
          </a:p>
          <a:p>
            <a:pPr algn="ctr"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</a:rPr>
              <a:t>От </a:t>
            </a:r>
            <a:r>
              <a:rPr lang="ru-RU" sz="1600" dirty="0">
                <a:latin typeface="Times New Roman"/>
                <a:ea typeface="Times New Roman"/>
              </a:rPr>
              <a:t>1 июля 2016г. №1403-р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841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2564904"/>
            <a:ext cx="8606760" cy="298543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1.Совершенствование механизмов государственного  регулирования оборота наркотических и психотропных лекарственных препаратов.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2.Обеспечение граждан современными наркотическими и психотропными лекарственными препаратами при оказании помощи в стационарных и амбулаторных условиях.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95536" y="188640"/>
            <a:ext cx="8568952" cy="1738451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  и ожидаемые результаты плана мероприятий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 Дорожная карта»</a:t>
            </a:r>
          </a:p>
        </p:txBody>
      </p:sp>
    </p:spTree>
    <p:extLst>
      <p:ext uri="{BB962C8B-B14F-4D97-AF65-F5344CB8AC3E}">
        <p14:creationId xmlns:p14="http://schemas.microsoft.com/office/powerpoint/2010/main" xmlns="" val="238333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772816"/>
            <a:ext cx="8568952" cy="45243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Расширение номенклатуры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НС и ПВ,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используемых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 БС,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том числе и у детей, внедрение в клиническую практику современных подходов к лечению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Tx/>
              <a:buAutoNum type="arabicPeriod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оптимизация расчетов потребности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НС и ПВ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повышение доступности и качества обезболивания, в том числе упрощение процедуры назначения и выписывания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НС и ПВ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гармонизация нормативных правовых актов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РФ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субъектов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РФ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сфере оборота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НС и ПВ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екриминализация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деяний медицинских и фармацевтических работников, связанных с нарушениями в процессе осуществления ими профессиональной деятельности правил оборота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НС и ПВ,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несущих в себе общественной опасности, совершенствование правового регулирования деятельности, связанной с распространением информации о применении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НС и ПВ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медицинских целях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развитие паллиативной медицинской помощи и обучение медицинских работников по вопросам оказания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ПМП.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51520" y="332657"/>
            <a:ext cx="8568952" cy="1224136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плана мероприятий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«дорожная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карта»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333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51520" y="332656"/>
            <a:ext cx="8568952" cy="576064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Контрольные показатели дорожной карты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" y="1052736"/>
          <a:ext cx="9143999" cy="5858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2153"/>
                <a:gridCol w="1953847"/>
                <a:gridCol w="781538"/>
                <a:gridCol w="703385"/>
                <a:gridCol w="781538"/>
                <a:gridCol w="781538"/>
              </a:tblGrid>
              <a:tr h="72279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контрольного показателя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8759">
                <a:tc gridSpan="6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заявленной субъектами РФ потребности в НС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ПВ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63720">
                <a:tc>
                  <a:txBody>
                    <a:bodyPr/>
                    <a:lstStyle/>
                    <a:p>
                      <a:pPr algn="ctr"/>
                      <a:endParaRPr lang="ru-RU" sz="1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6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инвазивных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лекарственных формах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заявленной потребности в объеме потребности, рассчитанной в соответствии с методическими рекомендациями (%)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35813"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неинвазивных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лекарственных формах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заявленной потребности в объеме потребности, рассчитанной в соответствии с методическими рекомендациями (30-дневный 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курс обезболивания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) (%)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4651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Полнота выборки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НС и ПВ субъектами РФ в рамках заявленных потребностей в соответствии с планом распределения НС и ПВ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63720">
                <a:tc>
                  <a:txBody>
                    <a:bodyPr/>
                    <a:lstStyle/>
                    <a:p>
                      <a:pPr algn="ctr"/>
                      <a:endParaRPr lang="ru-RU" sz="1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6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инвазивных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лекарственных формах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выборки в объеме потребности, рассчитанной в соответствии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 методическими рекомендациями и планом распределения (%)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smtClean="0"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smtClean="0"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35813"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неинвазивных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лекарственных формах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выборки в объеме потребности, рассчитанной в соответствии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 методическими рекомендациями и планом распределения (30-дневный курс обезболивания) (%)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8333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51520" y="332657"/>
            <a:ext cx="8568952" cy="576064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Контрольные показатели дорожной карты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" y="1052736"/>
          <a:ext cx="9143999" cy="5967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2153"/>
                <a:gridCol w="1653982"/>
                <a:gridCol w="864096"/>
                <a:gridCol w="920692"/>
                <a:gridCol w="781538"/>
                <a:gridCol w="781538"/>
              </a:tblGrid>
              <a:tr h="87003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контрольного показателя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43853">
                <a:tc>
                  <a:txBody>
                    <a:bodyPr/>
                    <a:lstStyle/>
                    <a:p>
                      <a:pPr algn="l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Число выписанных рецептов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НС и ПВ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рост по сравнению с предыдущим отчетным периодом по данным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Росздравнадзора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(%)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Не менее </a:t>
                      </a:r>
                    </a:p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Не менее </a:t>
                      </a:r>
                    </a:p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657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лицензий,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выданных АО и МО на осуществление деятельности по обороту НС и ПВ и их </a:t>
                      </a:r>
                      <a:r>
                        <a:rPr lang="ru-RU" sz="12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прекурсоров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культивированию </a:t>
                      </a:r>
                      <a:r>
                        <a:rPr lang="ru-RU" sz="12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наркосодержащих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растений, предусматривающих работы и услуги по отпуску НС и ПВ физическим лицам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рост по сравнению с предыдущим отчетным периодом по данным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Росздравнадзора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(%)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Не менее </a:t>
                      </a:r>
                    </a:p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Не менее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Не менее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1367197">
                <a:tc>
                  <a:txBody>
                    <a:bodyPr/>
                    <a:lstStyle/>
                    <a:p>
                      <a:pPr algn="l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подразделений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АО и МО, в которых осуществляется отпуск НС и ПВ физическим лицам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рост по сравнению с предыдущим отчетным периодом по данным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Росздравнадзора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(%)</a:t>
                      </a:r>
                    </a:p>
                    <a:p>
                      <a:pPr algn="l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Не менее </a:t>
                      </a:r>
                    </a:p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Не менее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Не менее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/>
                </a:tc>
              </a:tr>
              <a:tr h="1458399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медицинских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организаций, оказывающих медицинскую помощь в условиях стационара, имеющих закрепленные за собой АО , имеющие лицензию на осуществление деятельности по обороту НС  и ПВ и их </a:t>
                      </a:r>
                      <a:r>
                        <a:rPr lang="ru-RU" sz="12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прекурсоров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культивированию </a:t>
                      </a:r>
                      <a:r>
                        <a:rPr lang="ru-RU" sz="12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наркосодержащих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растений, предусматривающую работы и услуги по отпуску НС и ПВ физическим лицам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рост по сравнению с предыдущим отчетным периодом по данным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Росздравнадзора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(%)</a:t>
                      </a:r>
                    </a:p>
                    <a:p>
                      <a:pPr algn="l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Не менее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Не менее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8333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 txBox="1">
            <a:spLocks/>
          </p:cNvSpPr>
          <p:nvPr/>
        </p:nvSpPr>
        <p:spPr>
          <a:xfrm>
            <a:off x="251520" y="188641"/>
            <a:ext cx="8568952" cy="100811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План мероприятий «Дорожная карта»</a:t>
            </a:r>
          </a:p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I.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Расширение номенклатуры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НС и ПВ,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используемых при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БС,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том числе и у детей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quarter" idx="13"/>
          </p:nvPr>
        </p:nvGraphicFramePr>
        <p:xfrm>
          <a:off x="0" y="1545078"/>
          <a:ext cx="9144000" cy="5373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606"/>
                <a:gridCol w="2448394"/>
                <a:gridCol w="1524000"/>
                <a:gridCol w="1524000"/>
                <a:gridCol w="1524000"/>
                <a:gridCol w="1524000"/>
              </a:tblGrid>
              <a:tr h="62836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мероприятия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 документа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(или) необходимые меры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Ожидаемый результат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Срок реализации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Исполнитель (соисполнители)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74365"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Проработка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вопроса о расширении номенклатуры НС и ПВ, необходимых для применения в лечении БС взрослых и детей, государственная регистрация и производство которых в РФ отсутствует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Доклад в Правительство РФ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квартал 2016 г.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Минздрав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РФ, </a:t>
                      </a:r>
                      <a:r>
                        <a:rPr lang="ru-RU" sz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Минпромторг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РФ, ФГУП (МЭЗ), ФГУП (ГЗМП),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07868"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Государственная регистрация лекарственного препарата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“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морфина гидрохлорид, таблетки 5 и 10 мг, покрытая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оболочкой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”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(морфин, короткого действия)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Регистрационное удостоверение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Расширение перечня НС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ПВ, применяемых в лечении ХБС у детей и взрослых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квартал 2018 г.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ФГУП (МЭЗ),</a:t>
                      </a: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Минздрав РФ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90609"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Внесение изменений в инструкцию по медицинскому применению лекарственного препарата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“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морфин, раствор для инъекций 10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мг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мл,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ампулы 1,0 мл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”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части расширения перечня показаний к применению, уточнение способа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применения и режима дозирования препарата, в т.ч. у детей (от рождения и старше) с учетом рекомендаций ВОЗ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Инструкция по медицинскому применению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возможности назначения и выписывания лекарственного препарата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“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морфин, раствор для инъекций 10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мг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мл,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ампулы 1,0 мл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”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для лечения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БС, в т.ч. и у детей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квартал 2016 г.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ФГУП (МЭЗ),</a:t>
                      </a: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Минздрав РФ</a:t>
                      </a: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11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 txBox="1">
            <a:spLocks/>
          </p:cNvSpPr>
          <p:nvPr/>
        </p:nvSpPr>
        <p:spPr>
          <a:xfrm>
            <a:off x="251520" y="188641"/>
            <a:ext cx="8568952" cy="12241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План мероприятий «Дорожная карта»</a:t>
            </a:r>
          </a:p>
          <a:p>
            <a:pPr marL="228600" lvl="0" indent="-18288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defRPr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Расширение номенклатуры НС и ПВ, используемых при БС, в том числе и у детей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quarter" idx="13"/>
          </p:nvPr>
        </p:nvGraphicFramePr>
        <p:xfrm>
          <a:off x="0" y="1545078"/>
          <a:ext cx="9144000" cy="5312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606"/>
                <a:gridCol w="2460226"/>
                <a:gridCol w="1512168"/>
                <a:gridCol w="1524000"/>
                <a:gridCol w="1524000"/>
                <a:gridCol w="1524000"/>
              </a:tblGrid>
              <a:tr h="716323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05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en-US" sz="105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05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05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мероприятия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 документа </a:t>
                      </a:r>
                    </a:p>
                    <a:p>
                      <a:pPr algn="ctr"/>
                      <a:r>
                        <a:rPr lang="ru-RU" sz="105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(или) необходимые меры</a:t>
                      </a:r>
                      <a:endParaRPr lang="ru-RU" sz="105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Ожидаемый результат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Срок реализации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Исполнитель (соисполнители)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38075">
                <a:tc>
                  <a:txBody>
                    <a:bodyPr/>
                    <a:lstStyle/>
                    <a:p>
                      <a:pPr algn="ctr"/>
                      <a:endParaRPr lang="ru-RU" sz="105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5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5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05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Разработка, организация, производство и государственная регистрация новых НС и ПВ, новых лекарственных форм, ранее зарегистрированных лекарственных препаратов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Доклад в Правительство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РФ в соответствии с Планом мероприятий на 2016-2025 гг.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Расширение перечня НС и ПВ, применяемых для лечения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БС у взрослых и детей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квартал 2017 г.(далее - ежегодно)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5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Минпромторг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РФ,</a:t>
                      </a:r>
                    </a:p>
                    <a:p>
                      <a:pPr algn="ctr"/>
                      <a:endParaRPr lang="ru-RU" sz="105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ФГУП (МЭЗ),</a:t>
                      </a:r>
                    </a:p>
                    <a:p>
                      <a:pPr algn="ctr"/>
                      <a:endParaRPr lang="ru-RU" sz="105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ФГУП (ГЗМП), </a:t>
                      </a:r>
                    </a:p>
                    <a:p>
                      <a:pPr algn="ctr"/>
                      <a:endParaRPr lang="ru-RU" sz="105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Минздрав РФ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58524">
                <a:tc>
                  <a:txBody>
                    <a:bodyPr/>
                    <a:lstStyle/>
                    <a:p>
                      <a:pPr algn="ctr"/>
                      <a:endParaRPr lang="ru-RU" sz="105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5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5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5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5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5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5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5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Включение зарегистрированных НС и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ПВ в перечне лекарственных препаратов, предусмотренных законодательство РФ, в т.ч. в перечень ЖНВЛП, перечень лекарственных препаратов для обеспечения отдельных категорий пациентов, а так же в </a:t>
                      </a:r>
                      <a:r>
                        <a:rPr lang="ru-RU" sz="105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перечни лекарственных препаратов субъектов РФ,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сформированные в соответствии с Постановлением Правительства РФ от 30.07.1994 г. № 890 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“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 государственной поддержке развития медицинской промышленности и улучшении обеспечения населения и учреждений здравоохранения лекарственными средствами и изделиями медицинского назначения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”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5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5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 распоряжения Правительства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РФ, нормативные правовые акты субъектов РФ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5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5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граждан современными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НС и ПВ за счет средств федерального бюджета и бюджетов субъектов РФ при оказании помощи в стационарных и амбулаторных условиях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5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5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5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5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квартал 2017 г. (далее - ежегодно)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5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5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5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Минздрав РФ,</a:t>
                      </a:r>
                    </a:p>
                    <a:p>
                      <a:pPr algn="ctr"/>
                      <a:endParaRPr lang="ru-RU" sz="105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5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органы исполнительной власти субъектов РФ в сфере охраны здоровья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endParaRPr lang="ru-RU" sz="105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ФГУП (МЭЗ),</a:t>
                      </a:r>
                    </a:p>
                    <a:p>
                      <a:pPr algn="ctr"/>
                      <a:endParaRPr lang="ru-RU" sz="105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ФГУП (ГЗМП)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11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 txBox="1">
            <a:spLocks/>
          </p:cNvSpPr>
          <p:nvPr/>
        </p:nvSpPr>
        <p:spPr>
          <a:xfrm>
            <a:off x="251520" y="188641"/>
            <a:ext cx="8568952" cy="12961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План мероприятий «Дорожная карта»</a:t>
            </a:r>
          </a:p>
          <a:p>
            <a:pPr marL="228600" lvl="0" indent="-18288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defRPr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Расширение номенклатуры НС и ПВ, используемых при БС, в том числе и у детей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quarter" idx="13"/>
          </p:nvPr>
        </p:nvGraphicFramePr>
        <p:xfrm>
          <a:off x="0" y="1700808"/>
          <a:ext cx="9144000" cy="5157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606"/>
                <a:gridCol w="2460226"/>
                <a:gridCol w="1512168"/>
                <a:gridCol w="1524000"/>
                <a:gridCol w="1524000"/>
                <a:gridCol w="1524000"/>
              </a:tblGrid>
              <a:tr h="904832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05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en-US" sz="105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05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05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мероприятия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 документа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(или) необходимые меры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Ожидаемый результат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Срок реализации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Исполнитель (соисполнители)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09403"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Проработка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вопроса о совершенствовании законодательства РФ в части возможности использования в медицинских целях незарегистрированных НС и ПВ для лечения БС у детей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Доклад в правительство РФ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необходимыми лекарственными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препаратами пациентов детского возраста, по медицинским показаниям нуждающимся в НС и ПВ, а так же повышение качества лечения БС у детей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квартал 2017 г.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Минздрав РФ,</a:t>
                      </a: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ФГУП (МЭЗ)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42957"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Разработка клинических рекомендаций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лечению ХБС у детей и взрослых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Клинические рекомендации по лечению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ХБС у детей и взрослых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Внедрение в клиническую практику современных подходов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 лечению ХБС, повышение качества обезболивания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квартал 2016 г.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Минздрав РФ, </a:t>
                      </a: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Ассоциация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профессиональных участников хосписной помощи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11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1"/>
            <a:ext cx="8640960" cy="108012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Номенклатура зарегистрированных в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РФ НС,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применяемых при фармакотерапии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БС у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взрослых и детей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всех этапах оказания медицинской помощи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412776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Зарегистрированные в Российской Федерации наркотические средства позволяют обеспечить обезболивание нуждающихся взрослых пациентов на начальных этапах формирования системы паллиативной медицинской помощи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92423779"/>
              </p:ext>
            </p:extLst>
          </p:nvPr>
        </p:nvGraphicFramePr>
        <p:xfrm>
          <a:off x="-1" y="1916833"/>
          <a:ext cx="9144001" cy="4997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1045"/>
                <a:gridCol w="1532095"/>
                <a:gridCol w="1532095"/>
                <a:gridCol w="1986677"/>
                <a:gridCol w="1942089"/>
              </a:tblGrid>
              <a:tr h="633515"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u="none" strike="noStrike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Международное непатентованное наименование 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Лекарственная форма 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Дозировка 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Производитель/Импортер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Применение у детей 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1675"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Препараты короткого действия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2011">
                <a:tc gridSpan="5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Инвазивные лекарственные препараты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7681"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Тримеперидин</a:t>
                      </a:r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р-р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для инъекций</a:t>
                      </a:r>
                    </a:p>
                    <a:p>
                      <a:pPr algn="ctr"/>
                      <a:endParaRPr lang="ru-RU" sz="10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 мг/мл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ФГУП «МЭЗ»</a:t>
                      </a:r>
                    </a:p>
                    <a:p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ФГУП «ГЗМП»</a:t>
                      </a:r>
                    </a:p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детям после 2-х лет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351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Кодеин + Морфин + </a:t>
                      </a:r>
                      <a:r>
                        <a:rPr lang="ru-RU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Носкапин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+ Папаверин + </a:t>
                      </a:r>
                      <a:r>
                        <a:rPr lang="ru-RU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Тебаин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р-р для подкожного введения</a:t>
                      </a:r>
                    </a:p>
                    <a:p>
                      <a:pPr algn="ctr"/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1,44 + 11,5 + 5,4 + 0,72 + 0,1 мг/мл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ФГУП «МЭЗ»</a:t>
                      </a:r>
                    </a:p>
                    <a:p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детям после 2-х лет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1887">
                <a:tc>
                  <a:txBody>
                    <a:bodyPr/>
                    <a:lstStyle/>
                    <a:p>
                      <a:pPr algn="ctr"/>
                      <a:endParaRPr lang="ru-RU" sz="1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Морфин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р-р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для инъекций</a:t>
                      </a:r>
                    </a:p>
                    <a:p>
                      <a:pPr algn="ctr"/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 мг/мл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ФГУП «ГЗМП»</a:t>
                      </a:r>
                    </a:p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детям с рождения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5943">
                <a:tc gridSpan="5">
                  <a:txBody>
                    <a:bodyPr/>
                    <a:lstStyle/>
                    <a:p>
                      <a:pPr algn="ctr"/>
                      <a:r>
                        <a:rPr lang="ru-RU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Неинвазивные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лекарственные препараты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8732">
                <a:tc>
                  <a:txBody>
                    <a:bodyPr/>
                    <a:lstStyle/>
                    <a:p>
                      <a:pPr algn="ctr"/>
                      <a:endParaRPr lang="ru-RU" sz="105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Пропионил-фенилэтокси-этилпиперидин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табл. защечные</a:t>
                      </a:r>
                    </a:p>
                    <a:p>
                      <a:pPr algn="ctr"/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 мг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ФГУП «ГЗМП»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С 18 лет</a:t>
                      </a:r>
                    </a:p>
                    <a:p>
                      <a:pPr algn="ctr"/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6211">
                <a:tc>
                  <a:txBody>
                    <a:bodyPr/>
                    <a:lstStyle/>
                    <a:p>
                      <a:pPr algn="ctr"/>
                      <a:endParaRPr lang="ru-RU" sz="105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Бупренорфин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+ </a:t>
                      </a:r>
                      <a:r>
                        <a:rPr lang="ru-RU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Налоксон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табл. </a:t>
                      </a:r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сублингвальные</a:t>
                      </a:r>
                      <a:endParaRPr lang="ru-RU" sz="10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0,2 + 0,2 мг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ФГУП «МЭЗ»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С 18 лет</a:t>
                      </a:r>
                    </a:p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8689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763647462"/>
              </p:ext>
            </p:extLst>
          </p:nvPr>
        </p:nvGraphicFramePr>
        <p:xfrm>
          <a:off x="0" y="2"/>
          <a:ext cx="9144000" cy="6913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2133600"/>
                <a:gridCol w="1828800"/>
                <a:gridCol w="2556933"/>
                <a:gridCol w="1100667"/>
              </a:tblGrid>
              <a:tr h="554182">
                <a:tc gridSpan="5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НС           пролонгированного           действия</a:t>
                      </a:r>
                    </a:p>
                    <a:p>
                      <a:pPr algn="ctr"/>
                      <a:endParaRPr lang="ru-RU" sz="14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4182"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Пероральные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препараты  пролонгированного  действия</a:t>
                      </a:r>
                    </a:p>
                    <a:p>
                      <a:pPr algn="ctr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1231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Дигидрокодеин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табл. пролонгированного действия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60 мг, 90 мг,</a:t>
                      </a:r>
                    </a:p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120 мг</a:t>
                      </a:r>
                    </a:p>
                    <a:p>
                      <a:pPr algn="ctr"/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Бард </a:t>
                      </a:r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Фармасьютикалз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Лтд</a:t>
                      </a:r>
                    </a:p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Великобритания</a:t>
                      </a:r>
                    </a:p>
                    <a:p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Детям с 12 лет</a:t>
                      </a:r>
                    </a:p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3520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Оксикодон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+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Налоксон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Мундифарма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табл. пролонгированного действия покрытые пленочной оболочкой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5 мг/2,5 мг</a:t>
                      </a:r>
                    </a:p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10 мг/5 мг</a:t>
                      </a:r>
                    </a:p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20 мг/10 мг</a:t>
                      </a:r>
                    </a:p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40 мг/20 мг</a:t>
                      </a:r>
                    </a:p>
                    <a:p>
                      <a:pPr algn="ctr"/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ГмбХ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, Австрия</a:t>
                      </a:r>
                    </a:p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Упаковщик/фасовщик , выпускающий контроль качества –</a:t>
                      </a:r>
                    </a:p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ФГУП «Московский эндокринный завод»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 18 лет</a:t>
                      </a:r>
                    </a:p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23660">
                <a:tc>
                  <a:txBody>
                    <a:bodyPr/>
                    <a:lstStyle/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Морфин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капсулы пролонгированного действия, таблетки пролонгированного действия покрытые оболочкой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10 мг, 30 мг, 60 мг, 100 мг</a:t>
                      </a:r>
                    </a:p>
                    <a:p>
                      <a:pPr algn="ctr"/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Этифарм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Франция</a:t>
                      </a:r>
                    </a:p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Упаковщик/фасовщик, выпускающий контроль качества – ФГУП «Московский эндокринный завод»</a:t>
                      </a:r>
                    </a:p>
                    <a:p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Мундифарма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ГмбХ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, Австрия</a:t>
                      </a:r>
                    </a:p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Упаковщик/</a:t>
                      </a:r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фасовщикк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, выпускающий контроль качества – ФГУП «Московский эндокринный завод»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Таблетки – детям с 7 лет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Капсулы - детям с массой тела более 20 к</a:t>
                      </a:r>
                    </a:p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4182"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Трансдермальные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терапевтические  системы  (ТТС)</a:t>
                      </a:r>
                    </a:p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24664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Фентанил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трансдермальные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терапевтические системы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12.5 мкг/час</a:t>
                      </a:r>
                    </a:p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25 мкг/час</a:t>
                      </a:r>
                    </a:p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50 мкг/час</a:t>
                      </a:r>
                    </a:p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75 мкг/час</a:t>
                      </a:r>
                    </a:p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100 мкг/час</a:t>
                      </a:r>
                    </a:p>
                    <a:p>
                      <a:pPr algn="ctr"/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Такеда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Фарма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А/С – Дания</a:t>
                      </a:r>
                    </a:p>
                    <a:p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Янссен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Фармацевтика Н.В. – Бельгия</a:t>
                      </a:r>
                    </a:p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Импортер ФГУП «Московский эндокринный завод»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 18 лет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2375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Бупренорфин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пластырь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трансдермальный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35 мкг/час</a:t>
                      </a:r>
                    </a:p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52,5 мкг/час</a:t>
                      </a:r>
                    </a:p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70 мкг/час</a:t>
                      </a:r>
                    </a:p>
                    <a:p>
                      <a:pPr algn="ctr"/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Грюненталь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ГмбХ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- Германия</a:t>
                      </a:r>
                    </a:p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Импортер ФГУП «Московский эндокринный завод»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 18 лет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7036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76672"/>
            <a:ext cx="8568952" cy="792088"/>
          </a:xfr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indent="0" algn="ctr">
              <a:buNone/>
            </a:pP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Право больного на обезболивание гарантировано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7544" y="1772816"/>
            <a:ext cx="8208912" cy="3456384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R="9140" algn="ctr"/>
            <a:r>
              <a:rPr lang="ru-RU" sz="2400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п.4 ст.19 </a:t>
            </a:r>
            <a:r>
              <a:rPr lang="ru-RU" sz="24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Федерального закона от 21.11.2011 N 323-ФЗ "Об основах охраны здоровья граждан в Российской Федерации</a:t>
            </a:r>
            <a:r>
              <a:rPr lang="ru-RU" sz="2400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" </a:t>
            </a:r>
          </a:p>
          <a:p>
            <a:endParaRPr lang="ru-RU" u="sng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400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Каждый имеет право на медицинскую помощь: …облегчение боли, связанной с заболеванием и (или) медицинским вмешательством, доступными методами и лекарственными препаратами… </a:t>
            </a:r>
          </a:p>
          <a:p>
            <a:pPr marR="0" algn="just"/>
            <a:endParaRPr lang="ru-RU" sz="2400" u="sng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856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 txBox="1">
            <a:spLocks/>
          </p:cNvSpPr>
          <p:nvPr/>
        </p:nvSpPr>
        <p:spPr>
          <a:xfrm>
            <a:off x="251520" y="188641"/>
            <a:ext cx="8568952" cy="12241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План мероприятий «Дорожная карта»</a:t>
            </a:r>
          </a:p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lang="en-US" sz="2000" b="1" noProof="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Оптимизация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расчетов потребностей в НС и ПВ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quarter" idx="13"/>
          </p:nvPr>
        </p:nvGraphicFramePr>
        <p:xfrm>
          <a:off x="0" y="1545079"/>
          <a:ext cx="9144000" cy="5315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606"/>
                <a:gridCol w="2460226"/>
                <a:gridCol w="1512168"/>
                <a:gridCol w="1524000"/>
                <a:gridCol w="1524000"/>
                <a:gridCol w="1524000"/>
              </a:tblGrid>
              <a:tr h="780412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05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en-US" sz="105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05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05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мероприятия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 документа </a:t>
                      </a:r>
                    </a:p>
                    <a:p>
                      <a:pPr algn="ctr"/>
                      <a:r>
                        <a:rPr lang="ru-RU" sz="105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(или) необходимые меры</a:t>
                      </a:r>
                      <a:endParaRPr lang="ru-RU" sz="105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Ожидаемый результат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Срок реализации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Исполнитель (соисполнители)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65546"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Проработка вопроса о создании баз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данных о лицах, нуждающихся в лечении НС и ПВ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Доклад в Правительство РФ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оперативного и полного учета пациентов, нуждающихся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лечении НС и ПВ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 1.11.2016 г.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Минздрав РФ,</a:t>
                      </a: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органы</a:t>
                      </a:r>
                      <a:r>
                        <a:rPr lang="ru-RU" sz="12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исполнительной власти субъектов РФ в сфере охраны здоровья населения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68655"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Разработка, утверждение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направление в субъекты РФ рекомендаций по определению расчетных нормативов потребности в НС и ПВ, предназначенных для медицинского применения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Методические рекомендации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Формирование годовой региональной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потребности в  НС и ПВ, предназначенных для медицинского применения на основании разработанной методики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IV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квартал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2016 г.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Минздрав РФ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98308"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Утверждение нормативов для расчета потребности в НС и ПВ для МО,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оказывающих медицинскую помощь в амбулаторных и стационарных условиях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Приказ Минздрава РФ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Оптимизация расчета потребности в НС и ПВ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основе разработанной методики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квартал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2017 г.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Минздрав РФ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11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 txBox="1">
            <a:spLocks/>
          </p:cNvSpPr>
          <p:nvPr/>
        </p:nvSpPr>
        <p:spPr>
          <a:xfrm>
            <a:off x="251520" y="188641"/>
            <a:ext cx="8568952" cy="12241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План мероприятий «Дорожная карта»</a:t>
            </a:r>
          </a:p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lang="en-US" sz="2000" b="1" noProof="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Оптимизация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расчетов потребностей в НС и ПВ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quarter" idx="13"/>
          </p:nvPr>
        </p:nvGraphicFramePr>
        <p:xfrm>
          <a:off x="0" y="1505780"/>
          <a:ext cx="9144000" cy="5352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606"/>
                <a:gridCol w="2460226"/>
                <a:gridCol w="1512168"/>
                <a:gridCol w="1524000"/>
                <a:gridCol w="1524000"/>
                <a:gridCol w="1524000"/>
              </a:tblGrid>
              <a:tr h="97401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мероприятия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 документа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(или) необходимые меры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Ожидаемый результат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Срок реализации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Исполнитель (соисполнители)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86460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Расчет потребности в НС и ПВ в соответствии с утвержденными нормативами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Нормативные правовые акты субъектов РФ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Оптимизация расчет потребности в НС и ПВ на основе разработанной методики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2016 (далее - ежегодно)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Органы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исполнительной власти субъектов РФ в сфере охраны здоровья населения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1359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Проведение анализа полноты выборки НС и ПВ субъектами РФ в рамках заявленных потребностей в соответствии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 планом распределения НС и ПВ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Доклад в Правительство РФ о результатах достижения контрольных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показателей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“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дорожной карты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”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Получение достоверных данных о полноте удовлетворения потребностей населения в НС и ПВ для планирования закупок данных препаратов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2016 (далее – 1 раз в полугодие)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Минпромторг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РФ,</a:t>
                      </a: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Минздрав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РФ,</a:t>
                      </a:r>
                    </a:p>
                    <a:p>
                      <a:pPr algn="ctr"/>
                      <a:endParaRPr lang="ru-RU" sz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Росздравнадзор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algn="ctr"/>
                      <a:endParaRPr lang="ru-RU" sz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ФГУП (МЭЗ),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ФГУП (ГЗМП)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11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424936" cy="839016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Действующая методика расчета потребности в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НС и ПВ</a:t>
            </a:r>
            <a:b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(приказ Минздрава РФ от 12.10.1997 №330)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136338"/>
            <a:ext cx="8496944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Закупки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НС и ПВ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уполномоченными организациями субъектов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РФ осуществляются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объемах, недостаточных для удовлетворения потребности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пациентов. Это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связано с несовершенством порядка расчета потребности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НС и ПВ.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002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68952" cy="1224136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effectLst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Рекомендации  по составлению заявки на НС и ПВ профильной комиссии МЗ РФ по специальности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ПМП</a:t>
            </a: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endParaRPr lang="ru-RU" sz="2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285720" y="1857364"/>
            <a:ext cx="8572560" cy="4500594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1.Расчет  потребности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НС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% от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умерших от ЗНО больных за предыдущий период.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Минимальный расчётный срок применения НС  – 30 дней.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% распределения форм НС, для адекватной терапии боли :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30% 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таблетированные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пролонгированные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лекарственные формы; 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30%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трансдермальные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лекарственные формы; 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10%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таблетированные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короткодействующие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лекарственные формы для купирования прорывов боли; 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10%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инъекционные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лекарственные формы (препараты морфина).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Оставшиеся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20%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приходятся на долю ненаркотических анальгетиков.  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057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 txBox="1">
            <a:spLocks/>
          </p:cNvSpPr>
          <p:nvPr/>
        </p:nvSpPr>
        <p:spPr>
          <a:xfrm>
            <a:off x="251520" y="188641"/>
            <a:ext cx="8568952" cy="12241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План мероприятий «Дорожная карта»</a:t>
            </a:r>
          </a:p>
          <a:p>
            <a:pPr marL="228600" lvl="0" indent="-18288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en-US" sz="2000" b="1" noProof="0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Повышение доступности и качества обезболивания, в т.ч. упрощение процедуры назначения и выписывания НС и ПВ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quarter" idx="13"/>
          </p:nvPr>
        </p:nvGraphicFramePr>
        <p:xfrm>
          <a:off x="0" y="1402079"/>
          <a:ext cx="9144000" cy="545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606"/>
                <a:gridCol w="2460226"/>
                <a:gridCol w="1512168"/>
                <a:gridCol w="1524000"/>
                <a:gridCol w="1524000"/>
                <a:gridCol w="1524000"/>
              </a:tblGrid>
              <a:tr h="88067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мероприятия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 документа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(или) необходимые меры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Ожидаемый результат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Срок реализации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Исполнитель (соисполнители)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04509"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 проверок обеспечения населения НС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ПВ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в субъектах РФ, в том числе в части: соответствия актов субъекта РФ в сфере оборота НС и ПВ федеральным нормативным правовым актам РФ; объема выписанных рецептов на НС и ПВ для взрослых и детей в амбулаторных условиях; количества медицинских стационаров, имеющих закрепленные за собой АО, имеющие лицензию на осуществление деятельности по обороту НС и ПВ и их </a:t>
                      </a:r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прекурсоров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, культивированию </a:t>
                      </a:r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наркосодержащих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растений, предусматривающую работы и услуги по отпуску НС и ПВ физическим лицам; проведения семинаров по лечению БС для терапевтов, педиатров, гериатров, онкологов и врачей других специальностей; создания школ для пациентов и их родственников при кабинетах паллиативной медицинской помощи в поликлиниках; структуры медицинского потребления НС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ПВ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 учетом частоты назначения </a:t>
                      </a:r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инвазивных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неинвазивных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лекарственных форм, специальностей врачей, назначающих НС и ПВ, видов и этапов оказания медицинской помощи 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Устранение выявленных нарушений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потребности населения в НС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ПВ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Второе полугодие 2016 г. (далее - 1 раз в полугодие)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Росздравнадзор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</a:p>
                    <a:p>
                      <a:pPr algn="ctr"/>
                      <a:endParaRPr lang="ru-RU" sz="1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органы исполнительной власти субъектов РФ в сфере охраны здоровья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11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 txBox="1">
            <a:spLocks/>
          </p:cNvSpPr>
          <p:nvPr/>
        </p:nvSpPr>
        <p:spPr>
          <a:xfrm>
            <a:off x="251520" y="188641"/>
            <a:ext cx="8568952" cy="12241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План мероприятий «Дорожная карта»</a:t>
            </a:r>
          </a:p>
          <a:p>
            <a:pPr marL="228600" indent="-18288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Повышение доступности и качества обезболивания, в т.ч. упрощение процедуры назначения и выписывания НС и ПВ</a:t>
            </a:r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quarter" idx="13"/>
          </p:nvPr>
        </p:nvGraphicFramePr>
        <p:xfrm>
          <a:off x="0" y="1545079"/>
          <a:ext cx="9144000" cy="588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606"/>
                <a:gridCol w="2460226"/>
                <a:gridCol w="1512168"/>
                <a:gridCol w="1524000"/>
                <a:gridCol w="1524000"/>
                <a:gridCol w="1524000"/>
              </a:tblGrid>
              <a:tr h="512095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05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en-US" sz="105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05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05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мероприятия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 документа </a:t>
                      </a:r>
                    </a:p>
                    <a:p>
                      <a:pPr algn="ctr"/>
                      <a:r>
                        <a:rPr lang="ru-RU" sz="105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(или) необходимые меры</a:t>
                      </a:r>
                      <a:endParaRPr lang="ru-RU" sz="105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Ожидаемый результат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Срок реализации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Исполнитель (соисполнители)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45706"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Разработка методических рекомендаций по обезболиванию пациентов при оказании всех видов медицинской помощи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Методические рекомендации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Информирование специалистов по вопросам обезболивания при оказании всех видов медицинской помощи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Второе полугодие 2016 г.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Минздрав РФ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68121"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Разработка механизма взаиморасчетов между субъектами РФ по вопросу обеспечения пациентов НС и ПВ по месту фактического проживания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Доклад в Правительство Российской Федерации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Реализация права льготных категорий граждан на получение необходимых лекарственных препаратов за счет средств бюджета вне зависимости от места регистрации и места фактического проживания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Первое полугодие 2017 г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Минфин РФ, </a:t>
                      </a: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Минздрав РФ, </a:t>
                      </a: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органы исполнительной власти субъектов РФ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сфере охраны здоровья граждан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11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 txBox="1">
            <a:spLocks/>
          </p:cNvSpPr>
          <p:nvPr/>
        </p:nvSpPr>
        <p:spPr>
          <a:xfrm>
            <a:off x="251520" y="188641"/>
            <a:ext cx="8568952" cy="12241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План мероприятий «Дорожная карта»</a:t>
            </a:r>
          </a:p>
          <a:p>
            <a:pPr marL="228600" lvl="0" indent="-18288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Повышение доступности и качества обезболивания, в т.ч. упрощение процедуры назначения и выписывания НС и ПВ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quarter" idx="13"/>
          </p:nvPr>
        </p:nvGraphicFramePr>
        <p:xfrm>
          <a:off x="0" y="1412776"/>
          <a:ext cx="9144000" cy="5445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606"/>
                <a:gridCol w="2460226"/>
                <a:gridCol w="1512168"/>
                <a:gridCol w="1524000"/>
                <a:gridCol w="1428328"/>
                <a:gridCol w="1619672"/>
              </a:tblGrid>
              <a:tr h="82778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1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1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мероприятия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 документа 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(или) необходимые меры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Ожидаемый результат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Срок реализации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Исполнитель (соисполнители)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79161"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Разработка и принятие нормативных правовых актов, необходимых для перехода на электронную систему назначения и выписывания рецептов на наркотические и психотропные лекарственные препараты, в рамках создания единой государственной информационной системы в сфере здравоохранения 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Нормативные правовые акты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сокращение времени, затрачиваемого врачом на выписку рецепта, повышение эффективности системы учета НС и ПВ и  контроля за их оборотом, возможность бесперебойного получения пациентом 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НС и ПВ независимо от места проживания или нахождения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III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квартал 2017 г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Минздрав РФ, 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Минкомсвязь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РФ, </a:t>
                      </a:r>
                    </a:p>
                    <a:p>
                      <a:pPr algn="ctr"/>
                      <a:endParaRPr lang="ru-RU" sz="12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органы исполнительной власти субъектов РФ в сфере охраны здоровья 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38276"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Реализация 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пилотного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проекта по переходу на электронную систему выписывания и обеспечения рецептов на наркотические и психотропные лекарственные препараты 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Приказ Минздрава РФ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Сокращение времени, затрачиваемого врачом на выписку рецепта, повышение эффективности системы учета наркотических и психотропных лекарственных препаратов и контроля за их оборотом 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2018 г.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Минздрав РФ, 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Минкомсвязь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РФ, 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органы исполнительной власти субъектов РФ в сфере охраны здоровья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11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 txBox="1">
            <a:spLocks/>
          </p:cNvSpPr>
          <p:nvPr/>
        </p:nvSpPr>
        <p:spPr>
          <a:xfrm>
            <a:off x="251520" y="188641"/>
            <a:ext cx="8568952" cy="122413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План мероприятий «Дорожная карта»</a:t>
            </a:r>
          </a:p>
          <a:p>
            <a:pPr marL="228600" lvl="0" indent="-18288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Гармонизация нормативных правовых актов РФ и субъектов РФ в сфере оборота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НС и ПВ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quarter" idx="13"/>
          </p:nvPr>
        </p:nvGraphicFramePr>
        <p:xfrm>
          <a:off x="0" y="2204864"/>
          <a:ext cx="9144000" cy="3473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606"/>
                <a:gridCol w="2460226"/>
                <a:gridCol w="1512168"/>
                <a:gridCol w="1524000"/>
                <a:gridCol w="1524000"/>
                <a:gridCol w="1524000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1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1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мероприятия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 документа 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(или) необходимые меры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Ожидаемый результат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Срок реализации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Исполнитель (соисполнители)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53141"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Приведение нормативных правовых актов субъектов РФ в сфере оборота НС и ПВ в соответствие с требованиями федерального законодательства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Нормативные правовые акты субъектов Российской Федерации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соответствия требований законодательства РФ и субъектов РФ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III квартала 2016 г. (далее -постоянно) 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Высшие должностные лица субъектов Российской Федерации 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11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 txBox="1">
            <a:spLocks/>
          </p:cNvSpPr>
          <p:nvPr/>
        </p:nvSpPr>
        <p:spPr>
          <a:xfrm>
            <a:off x="251520" y="188641"/>
            <a:ext cx="8568952" cy="122413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План мероприятий «Дорожная карта»</a:t>
            </a:r>
          </a:p>
          <a:p>
            <a:pPr marL="228600" lvl="0" indent="-18288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Гармонизация нормативных правовых актов РФ и субъектов РФ в сфере оборота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НС и ПВ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quarter" idx="13"/>
          </p:nvPr>
        </p:nvGraphicFramePr>
        <p:xfrm>
          <a:off x="0" y="1556792"/>
          <a:ext cx="9144000" cy="5321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606"/>
                <a:gridCol w="2460226"/>
                <a:gridCol w="1512168"/>
                <a:gridCol w="1524000"/>
                <a:gridCol w="1524000"/>
                <a:gridCol w="1524000"/>
              </a:tblGrid>
              <a:tr h="61994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1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1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мероприятия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 документа 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(или) необходимые меры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Ожидаемый результат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Срок реализации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Исполнитель (соисполнители)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81259">
                <a:tc>
                  <a:txBody>
                    <a:bodyPr/>
                    <a:lstStyle/>
                    <a:p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Разработка методических рекомендаций по организации оборота НС и ПВ в МО и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АО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(в том числе изготовление, хранение, отпуск, реализация, использование, уничтожение), разъясняющих: порядок назначения и выписывания рецептов НС и ПВ лечащим врачом у пациента на дому; порядок назначения и выписывания рецептов на НС и ПВ для их приобретения за счет личных средств пациента; требования к хранению, оформлению и учету специальных рецептурных бланков на НС и ПВ; порядок организации в МО, оказывающих медицинскую помощь в стационарных условиях, назначения и выписывания рецептов на НС и ПВ при выписывании пациента из стационара; порядок использования НС и ПВ выездными бригадами скорой медицинской помощи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Методические рекомендации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Интеграция изменений в регулировании оборота НС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ПВ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работу МО и АО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II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квартал 2017 г.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Минздрав РФ, </a:t>
                      </a: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Росздравнадзор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11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 txBox="1">
            <a:spLocks/>
          </p:cNvSpPr>
          <p:nvPr/>
        </p:nvSpPr>
        <p:spPr>
          <a:xfrm>
            <a:off x="251520" y="188641"/>
            <a:ext cx="8568952" cy="122413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План мероприятий «Дорожная карта»</a:t>
            </a:r>
          </a:p>
          <a:p>
            <a:pPr marL="228600" lvl="0" indent="-18288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Декриминализация деяний медицинских и фармацевтических работников, связанных с нарушениями в процессе осуществления ими профессиональной деятельности правил оборота НС и ПВ, не несущих в себе общественной опасности. Совершенствование правового регулирования деятельности, связанной с распространением информации о применении НС и ПВ в медицинских целях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quarter" idx="13"/>
          </p:nvPr>
        </p:nvGraphicFramePr>
        <p:xfrm>
          <a:off x="0" y="1556790"/>
          <a:ext cx="9144000" cy="5301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606"/>
                <a:gridCol w="2460226"/>
                <a:gridCol w="1512168"/>
                <a:gridCol w="1524000"/>
                <a:gridCol w="1524000"/>
                <a:gridCol w="1524000"/>
              </a:tblGrid>
              <a:tr h="60582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1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1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мероприятия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 документа 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(или) необходимые меры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Ожидаемый результат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Срок реализации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Исполнитель (соисполнители)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16720">
                <a:tc>
                  <a:txBody>
                    <a:bodyPr/>
                    <a:lstStyle/>
                    <a:p>
                      <a:pPr algn="ctr"/>
                      <a:endParaRPr lang="ru-RU" sz="110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1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10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Анализ досудебной и судебной практики применения норм уголовного законодательства в отношении медицинских и фармацевтических работников в связи с нарушением ими установленных правил оборота </a:t>
                      </a:r>
                    </a:p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НС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ПВ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Доклад в Правительство РФ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Объективная оценка влияния мер административной и уголовной ответственности за нарушение правил оборота НС и ПВ на их доступность и качество применения в медицинских целях, определение возможных путей декриминализации деяний медицинских и фармацевтических работников, связанных с нарушением правил оборота НС и ПВ и не несущих в себе общественной опасности 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квартал 2017 г.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Минюст РФ, </a:t>
                      </a: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МВД РФ, </a:t>
                      </a: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Минздрав РФ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78660"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Разработка и утверждение нормативных правовых актов в целях однозначного исключения из понятия пропаганды случаев распространения в медицинских, научных и учебных целях информации об использовании НС и ПВ, их </a:t>
                      </a:r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прекурсоров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или аналогов, новых потенциально опасных </a:t>
                      </a:r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психоактивных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веществ, </a:t>
                      </a:r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наркосодержащих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растений или их частей 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Проекты федеральных законов, предусматривающие внесение изменений в Федеральный закон "О наркотических средствах и психотропных веществах" и Кодекс РФ</a:t>
                      </a:r>
                      <a:r>
                        <a:rPr lang="ru-RU" sz="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об административных правонарушениях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Повышение информированности медицинских и фармацевтических работников, обеспечение доступности информации для граждан, нуждающихся по медицинским показаниям в НС и ПВ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первое полугодие 2017 г.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Минздрав РФ,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МВД РФ,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Минюст РФ, </a:t>
                      </a:r>
                    </a:p>
                    <a:p>
                      <a:pPr algn="ctr"/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Минкомсвязь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РФ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11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93713"/>
            <a:ext cx="9036050" cy="6364287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 eaLnBrk="1" hangingPunct="1">
              <a:lnSpc>
                <a:spcPct val="107000"/>
              </a:lnSpc>
              <a:spcBef>
                <a:spcPct val="0"/>
              </a:spcBef>
              <a:buFont typeface="Symbol" panose="05050102010706020507" pitchFamily="18" charset="2"/>
              <a:buChar char=""/>
              <a:defRPr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Федеральный закон от 21.11.2011 №323-ФЗ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«Об основах охраны здоровья граждан в Российской Федерации»</a:t>
            </a:r>
            <a:endParaRPr lang="ru-RU" altLang="ru-RU" sz="1600" dirty="0" smtClean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lvl="1" indent="0" algn="just">
              <a:buFont typeface="Arial" pitchFamily="34" charset="0"/>
              <a:buNone/>
              <a:defRPr/>
            </a:pPr>
            <a:r>
              <a:rPr lang="ru-RU" sz="11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Статья </a:t>
            </a:r>
            <a:r>
              <a:rPr lang="ru-RU" sz="11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36. Паллиативная медицинская помощь</a:t>
            </a:r>
          </a:p>
          <a:p>
            <a:pPr marL="400050" lvl="1" indent="0" algn="just">
              <a:buFont typeface="Arial" pitchFamily="34" charset="0"/>
              <a:buNone/>
              <a:defRPr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 Паллиативная медицинская помощь представляет собой комплекс медицинских вмешательств, направленных на избавление от боли и облегчение других тяжелых проявлений заболевания, в целях улучшения качества жизни неизлечимо больных граждан.</a:t>
            </a:r>
          </a:p>
          <a:p>
            <a:pPr marL="400050" lvl="1" indent="0" algn="just">
              <a:buFont typeface="Arial" pitchFamily="34" charset="0"/>
              <a:buNone/>
              <a:defRPr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 Паллиативная медицинская помощь может оказываться в амбулаторных условиях и стационарных условиях медицинскими работниками, прошедшими обучение по оказанию такой помощи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Приказ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Минздрава России от 14.04.2015 г.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№193н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«Об утверждении Порядка оказания паллиативной медицинской помощи детям»</a:t>
            </a:r>
          </a:p>
          <a:p>
            <a:pPr algn="just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Приказ Минздрава России от 14.04.2015 г.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№187н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«Об утверждении Порядка оказания паллиативной медицинской помощи взрослому населению»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Постановление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Правительства Российской Федерации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от 19.12.2015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№1382 </a:t>
            </a:r>
            <a:b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«О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Программе государственных гарантий бесплатного оказания гражданам медицинской помощи на 2016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год»</a:t>
            </a:r>
          </a:p>
          <a:p>
            <a:pPr marL="400050" lvl="1" indent="0" algn="just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финансовое обеспечение паллиативной медицинской помощи осуществляется за счет бюджетных ассигнований бюджетов субъектов Российской Федерации.</a:t>
            </a:r>
          </a:p>
          <a:p>
            <a:pPr marL="342900" lvl="1" indent="-342900" algn="just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Постановление Правительства Российской Федерации от 15.04.2014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№294 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«Об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утверждении государственной программы Российской Федерации «Развитие здравоохранения»</a:t>
            </a:r>
          </a:p>
          <a:p>
            <a:pPr marL="400050" lvl="1" indent="0" algn="just">
              <a:buClr>
                <a:srgbClr val="1F497D"/>
              </a:buClr>
              <a:buFont typeface="Arial" pitchFamily="34" charset="0"/>
              <a:buNone/>
              <a:defRPr/>
            </a:pPr>
            <a:r>
              <a:rPr lang="ru-RU" sz="11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"/>
              </a:rPr>
              <a:t>Подпрограмма </a:t>
            </a:r>
            <a:r>
              <a:rPr lang="ru-RU" sz="11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2"/>
              </a:rPr>
              <a:t>6 «Оказание паллиативной помощи, в том числе детям»</a:t>
            </a:r>
          </a:p>
          <a:p>
            <a:pPr marL="400050" lvl="1" indent="0" algn="just">
              <a:buClr>
                <a:srgbClr val="1F497D"/>
              </a:buClr>
              <a:buFont typeface="Arial" pitchFamily="34" charset="0"/>
              <a:buNone/>
              <a:defRPr/>
            </a:pPr>
            <a:r>
              <a:rPr lang="ru-RU" sz="11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Цель </a:t>
            </a:r>
            <a:r>
              <a:rPr lang="ru-RU" sz="11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подпрограммы:</a:t>
            </a:r>
            <a:r>
              <a:rPr lang="ru-RU" sz="11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повышение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качества жизни неизлечимых больных за счет решения физических, психологических и духовных проблем, возникающих при развитии неизлечимого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заболевания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00050" lvl="1" indent="0" algn="just">
              <a:buClr>
                <a:srgbClr val="1F497D"/>
              </a:buClr>
              <a:buFont typeface="Arial" pitchFamily="34" charset="0"/>
              <a:buNone/>
              <a:defRPr/>
            </a:pPr>
            <a:r>
              <a:rPr lang="ru-RU" sz="11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Целевые индикаторы и показатели </a:t>
            </a:r>
            <a:r>
              <a:rPr lang="ru-RU" sz="11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подпрограммы:</a:t>
            </a:r>
            <a:r>
              <a:rPr lang="ru-RU" sz="11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</a:t>
            </a:r>
          </a:p>
          <a:p>
            <a:pPr marL="971550" lvl="2" indent="-171450" algn="just">
              <a:buClr>
                <a:srgbClr val="1F497D"/>
              </a:buClr>
              <a:defRPr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показатель 6.1 "Обеспеченность койками для оказания паллиативной помощи взрослым (на 100 тыс. взрослого населения)";</a:t>
            </a:r>
          </a:p>
          <a:p>
            <a:pPr marL="971550" lvl="2" indent="-171450" algn="just">
              <a:buClr>
                <a:srgbClr val="1F497D"/>
              </a:buClr>
              <a:defRPr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показатель 6.2 "Обеспеченность койками для оказания паллиативной помощи детям (на 100 тыс. детского населения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107950" y="-12700"/>
            <a:ext cx="1428750" cy="17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876256" y="6492875"/>
            <a:ext cx="2133600" cy="365125"/>
          </a:xfrm>
        </p:spPr>
        <p:txBody>
          <a:bodyPr/>
          <a:lstStyle/>
          <a:p>
            <a:pPr>
              <a:defRPr/>
            </a:pPr>
            <a:fld id="{18E6F0F2-F872-4065-ACAC-2EFA229058B6}" type="slidenum">
              <a:rPr lang="ru-RU" altLang="ru-RU" smtClean="0"/>
              <a:pPr>
                <a:defRPr/>
              </a:pPr>
              <a:t>4</a:t>
            </a:fld>
            <a:endParaRPr lang="ru-RU" altLang="ru-RU" dirty="0"/>
          </a:p>
        </p:txBody>
      </p:sp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indent="0" algn="ctr">
              <a:buNone/>
            </a:pP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Нормативно-правовая база, регулирующая организацию оказания ПМП в РФ</a:t>
            </a:r>
            <a:endParaRPr lang="ru-RU" sz="1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 txBox="1">
            <a:spLocks/>
          </p:cNvSpPr>
          <p:nvPr/>
        </p:nvSpPr>
        <p:spPr>
          <a:xfrm>
            <a:off x="323528" y="188640"/>
            <a:ext cx="8568952" cy="12961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План мероприятий «Дорожная карта»</a:t>
            </a:r>
          </a:p>
          <a:p>
            <a:pPr marL="228600" lvl="0" indent="-18288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VI.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Развитие ПМП и обучение медицинских работников по вопросам оказания ПМП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quarter" idx="13"/>
          </p:nvPr>
        </p:nvGraphicFramePr>
        <p:xfrm>
          <a:off x="0" y="1556790"/>
          <a:ext cx="9144000" cy="5309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606"/>
                <a:gridCol w="2460226"/>
                <a:gridCol w="1512168"/>
                <a:gridCol w="1524000"/>
                <a:gridCol w="1524000"/>
                <a:gridCol w="1524000"/>
              </a:tblGrid>
              <a:tr h="63141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1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1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мероприятия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 документа 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(или) необходимые меры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Ожидаемый результат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Срок реализации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Исполнитель (соисполнители)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69794">
                <a:tc>
                  <a:txBody>
                    <a:bodyPr/>
                    <a:lstStyle/>
                    <a:p>
                      <a:pPr algn="ctr"/>
                      <a:endParaRPr lang="ru-RU" sz="110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Подготовка раздела 6.4 "Паллиативная помощь" государственного доклада о реализации государственной политики в сфере охраны здоровья, предусмотренного постановлением Правительства РФ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от 2 августа 2014 г. № 766 "О подготовке и представлении палатам Федерального Собрания Российской Федерации государственного доклада о реализации государственной политики в сфере охраны здоровья", включающего информацию о результатах проверок применения МО, оказывающими паллиативную медицинскую помощь, порядков оказания медицинской помощи, а также предложения по дальнейшему развитию паллиативной медицинской помощи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государственный доклад о реализации государственной политики в сфере охраны здоровья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 1 июня 2017 г. (далее ежегодно)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Минздрав РФ, </a:t>
                      </a: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Росздравнадзор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органы исполнительной власти субъектов РФ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11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 txBox="1">
            <a:spLocks/>
          </p:cNvSpPr>
          <p:nvPr/>
        </p:nvSpPr>
        <p:spPr>
          <a:xfrm>
            <a:off x="251520" y="188641"/>
            <a:ext cx="8568952" cy="122413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План мероприятий «Дорожная карта»</a:t>
            </a:r>
          </a:p>
          <a:p>
            <a:pPr marL="228600" lvl="0" indent="-18288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VI.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Развитие ПМП и обучение медицинских работников по вопросам оказания ПМП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quarter" idx="13"/>
          </p:nvPr>
        </p:nvGraphicFramePr>
        <p:xfrm>
          <a:off x="0" y="1556790"/>
          <a:ext cx="9144000" cy="5301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606"/>
                <a:gridCol w="2460226"/>
                <a:gridCol w="1512168"/>
                <a:gridCol w="1524000"/>
                <a:gridCol w="1524000"/>
                <a:gridCol w="1524000"/>
              </a:tblGrid>
              <a:tr h="66953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мероприятия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 документа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(или) необходимые меры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Ожидаемый результат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Срок реализации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Исполнитель (соисполнители)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75299">
                <a:tc>
                  <a:txBody>
                    <a:bodyPr/>
                    <a:lstStyle/>
                    <a:p>
                      <a:pPr algn="ctr"/>
                      <a:endParaRPr lang="ru-RU" sz="160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6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Разработка профессионального стандарта "Врач по паллиативной медицинской помощи" 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Приказ Минтруда РФ 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II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квартал 2017 г.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Минтруд РФ, </a:t>
                      </a:r>
                    </a:p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Минздрав РФ 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56377"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Усовершенствование образовательных модулей по вопросам оказания паллиативной медицинской помощи взрослым и детям и их обезболивания для включения в примерные основные образовательные программы (для организаторов здравоохранения, преподавателей, студентов клинических специальностей), программы дополнительного профессионального образования, образовательные программы для медицинских сестер и социальных работников 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Размещение образовательных модулей по вопросам оказания ПМП взрослым и детям и их обезболивания на портале дистанционного профессионального образования в рамках ЕГИСЗ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IV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квартал 2016 г.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Минздрав РФ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11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" y="764704"/>
          <a:ext cx="9143992" cy="6115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1272"/>
                <a:gridCol w="831272"/>
                <a:gridCol w="831272"/>
                <a:gridCol w="831272"/>
                <a:gridCol w="831272"/>
                <a:gridCol w="831272"/>
                <a:gridCol w="831272"/>
                <a:gridCol w="831272"/>
                <a:gridCol w="831272"/>
                <a:gridCol w="831272"/>
                <a:gridCol w="831272"/>
              </a:tblGrid>
              <a:tr h="312502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Препарат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Дозировка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3" marB="45713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Заявлено по квоте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3" marB="4571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Приобретено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3" marB="4571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выполнения квоты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3" marB="4571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24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2014 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2014 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2014 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3" marB="45713"/>
                </a:tc>
              </a:tr>
              <a:tr h="1153886"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Кетамин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р-р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для в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в</a:t>
                      </a:r>
                      <a:r>
                        <a:rPr lang="en-US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 введения 50 мг</a:t>
                      </a:r>
                      <a:r>
                        <a:rPr lang="en-US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мл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амп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2мл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86,16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95,7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28,8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3" marB="45713"/>
                </a:tc>
              </a:tr>
              <a:tr h="1153886"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Фентанил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р-р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для в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в</a:t>
                      </a:r>
                      <a:r>
                        <a:rPr lang="en-US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введ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50 мкг</a:t>
                      </a:r>
                      <a:r>
                        <a:rPr lang="en-US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мл</a:t>
                      </a:r>
                      <a:r>
                        <a:rPr lang="en-US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амп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2 мл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195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195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67,5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33,75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3" marB="45713"/>
                </a:tc>
              </a:tr>
              <a:tr h="793293"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Промедол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р-р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ин. 10 мг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мл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амп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1 мл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42,86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3" marB="45713"/>
                </a:tc>
              </a:tr>
              <a:tr h="793293"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Промедол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р-р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ин. 20 мг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мл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амп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1 мл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195</a:t>
                      </a: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190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195</a:t>
                      </a: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161,48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3" marB="45713"/>
                </a:tc>
              </a:tr>
              <a:tr h="800661"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Омнопон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р-р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 введения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2%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амп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1 мл.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32,5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9,95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92,9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33,2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36,67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3" marB="45713"/>
                </a:tc>
              </a:tr>
              <a:tr h="793293"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Морфин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р-р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ин.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10мг</a:t>
                      </a:r>
                      <a:r>
                        <a:rPr lang="en-US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мл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амп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1 мл.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83,5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70,5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92,8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88,1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3" marB="45713"/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lvl="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Объемы закупок </a:t>
            </a:r>
            <a:r>
              <a:rPr lang="ru-RU" altLang="ru-RU" sz="2000" b="1" dirty="0" err="1" smtClean="0">
                <a:latin typeface="Times New Roman" pitchFamily="18" charset="0"/>
                <a:cs typeface="Times New Roman" pitchFamily="18" charset="0"/>
              </a:rPr>
              <a:t>инвазивных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НС и ПВ 2014 - первое полугодие 2016 гг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. в Кемеровской области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107950" y="764704"/>
          <a:ext cx="9036050" cy="5976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1047"/>
                <a:gridCol w="1714445"/>
                <a:gridCol w="714353"/>
                <a:gridCol w="714353"/>
                <a:gridCol w="642916"/>
                <a:gridCol w="714353"/>
                <a:gridCol w="642916"/>
                <a:gridCol w="642916"/>
                <a:gridCol w="714353"/>
                <a:gridCol w="612128"/>
                <a:gridCol w="602270"/>
              </a:tblGrid>
              <a:tr h="755950">
                <a:tc rowSpan="2"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Препарат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 rowSpan="2"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Дозировка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Заявлено по квоте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Приобретено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% выполнения квоты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99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2014 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2014 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2014 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</a:tr>
              <a:tr h="35997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Промедол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0,025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таблетки №10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16,7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</a:tr>
              <a:tr h="61196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Морфина сульфат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 мг таблетки /капсулы №20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0,18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0,032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78,0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</a:tr>
              <a:tr h="63666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Морфина сульфат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 мг таблетки / капсулы №20</a:t>
                      </a: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1,21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540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1,104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0,89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67,5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89,0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</a:tr>
              <a:tr h="61196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Морфина сульфат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60 мг таблетки /капсулы  №20</a:t>
                      </a: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1,15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700</a:t>
                      </a: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</a:tr>
              <a:tr h="61196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Морфина сульфат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 мг таблетки /капсулы  №20</a:t>
                      </a: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0,52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29,0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</a:tr>
              <a:tr h="4056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Фентанил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ТТС</a:t>
                      </a: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12,5 мкг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час №5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0,015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</a:tr>
              <a:tr h="40564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Фентанил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ТТС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25 мкг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час №5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0,26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176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0,24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70,4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92,3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</a:tr>
              <a:tr h="40564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Фентанил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ТТС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50 мкг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час №5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0,431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0,23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86,2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46,0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</a:tr>
              <a:tr h="40564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Фентанил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ТТС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75 мкг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час №5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372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0,483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74,4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96,6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</a:tr>
              <a:tr h="40564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Фентанил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ТТС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100 мкг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час №5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0,043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0,045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77,1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86,0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64,3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3" marB="45723"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lvl="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Объемы закупок </a:t>
            </a:r>
            <a:r>
              <a:rPr lang="ru-RU" altLang="ru-RU" sz="2000" b="1" dirty="0" err="1" smtClean="0">
                <a:latin typeface="Times New Roman" pitchFamily="18" charset="0"/>
                <a:cs typeface="Times New Roman" pitchFamily="18" charset="0"/>
              </a:rPr>
              <a:t>неинвазивных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НС и ПВ 2014 - 1 полугодие 2016 гг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. в Кемеровской области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539552" y="260648"/>
            <a:ext cx="8013652" cy="6408712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Выполнение организационных мероприятий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организаторами здравоохранения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всех этапах оказания медицинской помощи будет способствовать выполнению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дорожной карты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медицинскими и аптечными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организациями, что повысит доступность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НС и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ПВ и позволит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пациентам жить и умирать без боли и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страданий. 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2" descr="2a616a21505358b99914af875e98c30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645024"/>
            <a:ext cx="7524328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lvl="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Роль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организаторов здравоохранения в решении вопроса доступности НС и ПВ и повышения качества оказания медицинской помощи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952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55576" y="4797152"/>
            <a:ext cx="8183880" cy="105273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4400" b="1" dirty="0" smtClean="0">
                <a:solidFill>
                  <a:schemeClr val="tx2"/>
                </a:solidFill>
                <a:latin typeface="Monotype Corsiva" pitchFamily="66" charset="0"/>
              </a:rPr>
              <a:t>Спасибо за внимание</a:t>
            </a:r>
            <a:endParaRPr lang="ru-RU" sz="44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347864" y="692696"/>
            <a:ext cx="5369099" cy="2314045"/>
          </a:xfrm>
        </p:spPr>
        <p:txBody>
          <a:bodyPr>
            <a:noAutofit/>
          </a:bodyPr>
          <a:lstStyle/>
          <a:p>
            <a:pPr algn="ctr" eaLnBrk="1" hangingPunct="1">
              <a:buNone/>
              <a:defRPr/>
            </a:pPr>
            <a:r>
              <a:rPr lang="ru-RU" sz="3200" b="1" dirty="0" smtClean="0">
                <a:solidFill>
                  <a:schemeClr val="tx1"/>
                </a:solidFill>
                <a:effectLst/>
                <a:latin typeface="Monotype Corsiva" pitchFamily="66" charset="0"/>
              </a:rPr>
              <a:t>«Доверие к медицине сохраняется до той поры, пока последняя способна справляться с болью»</a:t>
            </a:r>
            <a:br>
              <a:rPr lang="ru-RU" sz="3200" b="1" dirty="0" smtClean="0">
                <a:solidFill>
                  <a:schemeClr val="tx1"/>
                </a:solidFill>
                <a:effectLst/>
                <a:latin typeface="Monotype Corsiva" pitchFamily="66" charset="0"/>
              </a:rPr>
            </a:br>
            <a:r>
              <a:rPr lang="ru-RU" sz="3200" b="1" dirty="0" smtClean="0">
                <a:solidFill>
                  <a:schemeClr val="tx1"/>
                </a:solidFill>
                <a:effectLst/>
                <a:latin typeface="Monotype Corsiva" pitchFamily="66" charset="0"/>
              </a:rPr>
              <a:t> (тезис 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Monotype Corsiva" pitchFamily="66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effectLst/>
                <a:latin typeface="Monotype Corsiva" pitchFamily="66" charset="0"/>
              </a:rPr>
              <a:t>онкологической этики)</a:t>
            </a:r>
          </a:p>
        </p:txBody>
      </p:sp>
      <p:pic>
        <p:nvPicPr>
          <p:cNvPr id="6" name="Picture 3" descr="IMG_77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3168352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2" descr="2a616a21505358b99914af875e98c30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0"/>
            <a:ext cx="1547664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Содержимое 1"/>
          <p:cNvSpPr>
            <a:spLocks noGrp="1"/>
          </p:cNvSpPr>
          <p:nvPr>
            <p:ph/>
          </p:nvPr>
        </p:nvSpPr>
        <p:spPr>
          <a:xfrm>
            <a:off x="250825" y="188640"/>
            <a:ext cx="8229600" cy="5913710"/>
          </a:xfrm>
        </p:spPr>
        <p:txBody>
          <a:bodyPr>
            <a:normAutofit lnSpcReduction="10000"/>
          </a:bodyPr>
          <a:lstStyle/>
          <a:p>
            <a:pPr>
              <a:buFont typeface="Georgia" pitchFamily="18" charset="0"/>
              <a:buNone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alt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Минздравсоцразвития</a:t>
            </a:r>
            <a:r>
              <a:rPr lang="ru-RU" alt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России от 15.05.2012 №543н (редакция от 30.09.2015) « об утверждении Положения об организации оказания первичной медико-санитарной помощи взрослому населению» (зарегистрировано в Минюсте России 27.06.2012 №24726)</a:t>
            </a:r>
          </a:p>
          <a:p>
            <a:pPr>
              <a:buFont typeface="Georgia" pitchFamily="18" charset="0"/>
              <a:buNone/>
            </a:pP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Georgia" pitchFamily="18" charset="0"/>
              <a:buNone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Приложение </a:t>
            </a:r>
            <a:r>
              <a:rPr lang="en-US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 1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 Положению об организации оказания первичной медико-санитарной помощи взрослому населению, утвержденному приказом Министерства здравоохранения и социального развития Российской Федерации от 15 мая 2012 г. N 543н ПРАВИЛА ОРГАНИЗАЦИИ ДЕЯТЕЛЬНОСТИ ПОЛИКЛИНИКИ.</a:t>
            </a:r>
          </a:p>
          <a:p>
            <a:pPr>
              <a:buFont typeface="Georgia" pitchFamily="18" charset="0"/>
              <a:buNone/>
            </a:pP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П. 2. 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Поликлиника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является самостоятельной медицинской организацией или структурным подразделением медицинской организации (ее структурного подразделения), 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оказывающей 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первичную медико-санитарную помощь, и организуется для оказания первичной доврачебной медико-санитарной помощи, первичной врачебной медико-санитарной помощи, первичной специализированной медико-санитарной помощи, а также 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паллиативной медицинской помощи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населению.</a:t>
            </a:r>
          </a:p>
          <a:p>
            <a:pPr>
              <a:buFont typeface="Georgia" pitchFamily="18" charset="0"/>
              <a:buNone/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59113" y="981075"/>
            <a:ext cx="2449512" cy="431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</a:rPr>
              <a:t>Первичное посещение  </a:t>
            </a:r>
            <a:r>
              <a:rPr lang="ru-RU" sz="1000" dirty="0" err="1">
                <a:solidFill>
                  <a:schemeClr val="tx1"/>
                </a:solidFill>
              </a:rPr>
              <a:t>инкурабельного</a:t>
            </a:r>
            <a:r>
              <a:rPr lang="ru-RU" sz="1000" dirty="0">
                <a:solidFill>
                  <a:schemeClr val="tx1"/>
                </a:solidFill>
              </a:rPr>
              <a:t> </a:t>
            </a:r>
            <a:r>
              <a:rPr lang="ru-RU" sz="1000" dirty="0" err="1">
                <a:solidFill>
                  <a:schemeClr val="tx1"/>
                </a:solidFill>
              </a:rPr>
              <a:t>б-го</a:t>
            </a:r>
            <a:r>
              <a:rPr lang="ru-RU" sz="1000" dirty="0">
                <a:solidFill>
                  <a:schemeClr val="tx1"/>
                </a:solidFill>
              </a:rPr>
              <a:t> участковым врачом /</a:t>
            </a:r>
            <a:r>
              <a:rPr lang="ru-RU" sz="1000" dirty="0" err="1">
                <a:solidFill>
                  <a:schemeClr val="tx1"/>
                </a:solidFill>
              </a:rPr>
              <a:t>врачом</a:t>
            </a:r>
            <a:r>
              <a:rPr lang="ru-RU" sz="1000" dirty="0">
                <a:solidFill>
                  <a:schemeClr val="tx1"/>
                </a:solidFill>
              </a:rPr>
              <a:t> общей практики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76375" y="1557338"/>
            <a:ext cx="5616575" cy="431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2">
                    <a:lumMod val="50000"/>
                  </a:schemeClr>
                </a:solidFill>
              </a:rPr>
              <a:t>Есть ли у </a:t>
            </a:r>
            <a:r>
              <a:rPr lang="ru-RU" sz="1000" b="1" dirty="0" err="1">
                <a:solidFill>
                  <a:schemeClr val="bg2">
                    <a:lumMod val="50000"/>
                  </a:schemeClr>
                </a:solidFill>
              </a:rPr>
              <a:t>инкурабельного</a:t>
            </a:r>
            <a:r>
              <a:rPr lang="ru-RU" sz="1000" b="1" dirty="0">
                <a:solidFill>
                  <a:schemeClr val="bg2">
                    <a:lumMod val="50000"/>
                  </a:schemeClr>
                </a:solidFill>
              </a:rPr>
              <a:t> больного заключение и рекомендации врача-специалиста (онколога, фтизиатра, невролога и др.) о симптоматической терапии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19250" y="2565400"/>
            <a:ext cx="2447925" cy="79216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</a:rPr>
              <a:t>Составление индивидуального плана лечения  ± вызов специалистов ПМП для постановки на учет и наблюдение  ВС ПМП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750" y="3573463"/>
            <a:ext cx="2447925" cy="431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chemeClr val="bg2">
                    <a:lumMod val="50000"/>
                  </a:schemeClr>
                </a:solidFill>
              </a:rPr>
              <a:t>Нужна ли госпитализация  в МО ПМП?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750" y="4437063"/>
            <a:ext cx="2447925" cy="7207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</a:rPr>
              <a:t>Госпитализация  в МО ПМП для диагностики тягостных симптомов и подбора симптоматической терапии.  Выписка с рекомендациями.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940425" y="2565400"/>
            <a:ext cx="2447925" cy="431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</a:rPr>
              <a:t>Направление  к врачу-специалисту для постановки диагноза </a:t>
            </a:r>
            <a:r>
              <a:rPr lang="ru-RU" sz="1000" dirty="0" err="1">
                <a:solidFill>
                  <a:schemeClr val="tx1"/>
                </a:solidFill>
              </a:rPr>
              <a:t>инкурабельного</a:t>
            </a:r>
            <a:r>
              <a:rPr lang="ru-RU" sz="1000" dirty="0">
                <a:solidFill>
                  <a:schemeClr val="tx1"/>
                </a:solidFill>
              </a:rPr>
              <a:t> заболевания </a:t>
            </a:r>
          </a:p>
        </p:txBody>
      </p:sp>
      <p:cxnSp>
        <p:nvCxnSpPr>
          <p:cNvPr id="13" name="Прямая со стрелкой 12"/>
          <p:cNvCxnSpPr>
            <a:stCxn id="3" idx="2"/>
            <a:endCxn id="4" idx="0"/>
          </p:cNvCxnSpPr>
          <p:nvPr/>
        </p:nvCxnSpPr>
        <p:spPr>
          <a:xfrm>
            <a:off x="4284663" y="1412875"/>
            <a:ext cx="0" cy="1444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4" idx="2"/>
            <a:endCxn id="5" idx="0"/>
          </p:cNvCxnSpPr>
          <p:nvPr/>
        </p:nvCxnSpPr>
        <p:spPr>
          <a:xfrm rot="5400000">
            <a:off x="3275807" y="1556544"/>
            <a:ext cx="576262" cy="14414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539750" y="6165850"/>
            <a:ext cx="2447925" cy="431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</a:rPr>
              <a:t>Выдача НС и ПВ на срок до 5 дней 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39750" y="5445125"/>
            <a:ext cx="2447925" cy="5048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2">
                    <a:lumMod val="50000"/>
                  </a:schemeClr>
                </a:solidFill>
              </a:rPr>
              <a:t>Нужны ли больному НС и ПВ до прибытия под наблюдение по месту жительства ? 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916238" y="2060575"/>
            <a:ext cx="625475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  <a:latin typeface="Bookman Old Style" pitchFamily="18" charset="0"/>
              </a:rPr>
              <a:t>Да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219700" y="2060575"/>
            <a:ext cx="627063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  <a:latin typeface="Bookman Old Style" pitchFamily="18" charset="0"/>
              </a:rPr>
              <a:t>Нет</a:t>
            </a:r>
          </a:p>
        </p:txBody>
      </p:sp>
      <p:cxnSp>
        <p:nvCxnSpPr>
          <p:cNvPr id="26" name="Прямая со стрелкой 25"/>
          <p:cNvCxnSpPr>
            <a:stCxn id="4" idx="2"/>
            <a:endCxn id="9" idx="0"/>
          </p:cNvCxnSpPr>
          <p:nvPr/>
        </p:nvCxnSpPr>
        <p:spPr>
          <a:xfrm rot="16200000" flipH="1">
            <a:off x="5436395" y="837406"/>
            <a:ext cx="576262" cy="287972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5" idx="2"/>
            <a:endCxn id="6" idx="0"/>
          </p:cNvCxnSpPr>
          <p:nvPr/>
        </p:nvCxnSpPr>
        <p:spPr>
          <a:xfrm flipH="1">
            <a:off x="1763713" y="3357563"/>
            <a:ext cx="1079500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6" idx="2"/>
            <a:endCxn id="7" idx="0"/>
          </p:cNvCxnSpPr>
          <p:nvPr/>
        </p:nvCxnSpPr>
        <p:spPr>
          <a:xfrm>
            <a:off x="1763713" y="4005263"/>
            <a:ext cx="0" cy="431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7" idx="3"/>
          </p:cNvCxnSpPr>
          <p:nvPr/>
        </p:nvCxnSpPr>
        <p:spPr>
          <a:xfrm>
            <a:off x="2987675" y="4797425"/>
            <a:ext cx="936625" cy="3603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1763713" y="5949950"/>
            <a:ext cx="627062" cy="142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  <a:latin typeface="Bookman Old Style" pitchFamily="18" charset="0"/>
              </a:rPr>
              <a:t>Да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619250" y="4149725"/>
            <a:ext cx="627063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  <a:latin typeface="Bookman Old Style" pitchFamily="18" charset="0"/>
              </a:rPr>
              <a:t>Да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3059113" y="5445125"/>
            <a:ext cx="627062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  <a:latin typeface="Bookman Old Style" pitchFamily="18" charset="0"/>
              </a:rPr>
              <a:t>Нет</a:t>
            </a:r>
          </a:p>
        </p:txBody>
      </p:sp>
      <p:sp>
        <p:nvSpPr>
          <p:cNvPr id="51" name="Прямоугольник 50"/>
          <p:cNvSpPr/>
          <p:nvPr/>
        </p:nvSpPr>
        <p:spPr>
          <a:xfrm rot="1379416">
            <a:off x="5308600" y="3902075"/>
            <a:ext cx="627063" cy="217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292725" y="4365625"/>
            <a:ext cx="625475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cxnSp>
        <p:nvCxnSpPr>
          <p:cNvPr id="62" name="Прямая со стрелкой 61"/>
          <p:cNvCxnSpPr>
            <a:stCxn id="7" idx="2"/>
            <a:endCxn id="22" idx="0"/>
          </p:cNvCxnSpPr>
          <p:nvPr/>
        </p:nvCxnSpPr>
        <p:spPr>
          <a:xfrm>
            <a:off x="1763713" y="5157788"/>
            <a:ext cx="0" cy="2873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Прямоугольник 102"/>
          <p:cNvSpPr/>
          <p:nvPr/>
        </p:nvSpPr>
        <p:spPr>
          <a:xfrm>
            <a:off x="6588125" y="4941888"/>
            <a:ext cx="2447925" cy="5746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</a:rPr>
              <a:t>Лечение врачами-специалистами (радиолог, </a:t>
            </a:r>
            <a:r>
              <a:rPr lang="ru-RU" sz="1000" dirty="0" err="1">
                <a:solidFill>
                  <a:schemeClr val="tx1"/>
                </a:solidFill>
              </a:rPr>
              <a:t>химиотерапевт</a:t>
            </a:r>
            <a:r>
              <a:rPr lang="ru-RU" sz="1000" dirty="0">
                <a:solidFill>
                  <a:schemeClr val="tx1"/>
                </a:solidFill>
              </a:rPr>
              <a:t>, хирург анестезиолог, нейрохирург и  др.)</a:t>
            </a:r>
          </a:p>
        </p:txBody>
      </p:sp>
      <p:cxnSp>
        <p:nvCxnSpPr>
          <p:cNvPr id="106" name="Прямая со стрелкой 105"/>
          <p:cNvCxnSpPr>
            <a:stCxn id="22" idx="2"/>
            <a:endCxn id="20" idx="0"/>
          </p:cNvCxnSpPr>
          <p:nvPr/>
        </p:nvCxnSpPr>
        <p:spPr>
          <a:xfrm flipH="1">
            <a:off x="1763713" y="5949950"/>
            <a:ext cx="0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 стрелкой 108"/>
          <p:cNvCxnSpPr/>
          <p:nvPr/>
        </p:nvCxnSpPr>
        <p:spPr>
          <a:xfrm flipV="1">
            <a:off x="2987675" y="5373688"/>
            <a:ext cx="2160588" cy="8636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 стрелкой 126"/>
          <p:cNvCxnSpPr>
            <a:endCxn id="103" idx="0"/>
          </p:cNvCxnSpPr>
          <p:nvPr/>
        </p:nvCxnSpPr>
        <p:spPr>
          <a:xfrm>
            <a:off x="6011863" y="3860800"/>
            <a:ext cx="1800225" cy="108108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Прямоугольник 135"/>
          <p:cNvSpPr/>
          <p:nvPr/>
        </p:nvSpPr>
        <p:spPr>
          <a:xfrm>
            <a:off x="5219700" y="5732463"/>
            <a:ext cx="2447925" cy="43338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</a:rPr>
              <a:t>Динамическое наблюдение  и лечение врачом МО ПМП</a:t>
            </a:r>
          </a:p>
        </p:txBody>
      </p:sp>
      <p:cxnSp>
        <p:nvCxnSpPr>
          <p:cNvPr id="138" name="Прямая со стрелкой 137"/>
          <p:cNvCxnSpPr/>
          <p:nvPr/>
        </p:nvCxnSpPr>
        <p:spPr>
          <a:xfrm>
            <a:off x="5867400" y="5516563"/>
            <a:ext cx="0" cy="2159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Прямоугольник 145"/>
          <p:cNvSpPr/>
          <p:nvPr/>
        </p:nvSpPr>
        <p:spPr>
          <a:xfrm>
            <a:off x="3924300" y="5084763"/>
            <a:ext cx="2447925" cy="431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</a:rPr>
              <a:t>Динамическое наблюдение  и лечение участковым врачом (</a:t>
            </a:r>
            <a:r>
              <a:rPr lang="ru-RU" sz="1000" dirty="0" err="1">
                <a:solidFill>
                  <a:schemeClr val="tx1"/>
                </a:solidFill>
              </a:rPr>
              <a:t>врачом</a:t>
            </a:r>
            <a:r>
              <a:rPr lang="ru-RU" sz="1000" dirty="0">
                <a:solidFill>
                  <a:schemeClr val="tx1"/>
                </a:solidFill>
              </a:rPr>
              <a:t> ОВП)</a:t>
            </a:r>
          </a:p>
        </p:txBody>
      </p:sp>
      <p:cxnSp>
        <p:nvCxnSpPr>
          <p:cNvPr id="154" name="Прямая со стрелкой 153"/>
          <p:cNvCxnSpPr>
            <a:endCxn id="136" idx="2"/>
          </p:cNvCxnSpPr>
          <p:nvPr/>
        </p:nvCxnSpPr>
        <p:spPr>
          <a:xfrm flipV="1">
            <a:off x="2987675" y="6165850"/>
            <a:ext cx="3455988" cy="35877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Прямая со стрелкой 161"/>
          <p:cNvCxnSpPr>
            <a:stCxn id="9" idx="3"/>
            <a:endCxn id="3" idx="3"/>
          </p:cNvCxnSpPr>
          <p:nvPr/>
        </p:nvCxnSpPr>
        <p:spPr>
          <a:xfrm flipH="1" flipV="1">
            <a:off x="5508625" y="1196975"/>
            <a:ext cx="2879725" cy="1584325"/>
          </a:xfrm>
          <a:prstGeom prst="bentConnector3">
            <a:avLst>
              <a:gd name="adj1" fmla="val -793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Прямая со стрелкой 170"/>
          <p:cNvCxnSpPr>
            <a:stCxn id="9" idx="3"/>
            <a:endCxn id="5" idx="3"/>
          </p:cNvCxnSpPr>
          <p:nvPr/>
        </p:nvCxnSpPr>
        <p:spPr>
          <a:xfrm flipH="1">
            <a:off x="4067175" y="2781300"/>
            <a:ext cx="4321175" cy="179388"/>
          </a:xfrm>
          <a:prstGeom prst="bentConnector5">
            <a:avLst>
              <a:gd name="adj1" fmla="val -5291"/>
              <a:gd name="adj2" fmla="val 246986"/>
              <a:gd name="adj3" fmla="val 7833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Овал 172"/>
          <p:cNvSpPr/>
          <p:nvPr/>
        </p:nvSpPr>
        <p:spPr>
          <a:xfrm>
            <a:off x="3708400" y="4581525"/>
            <a:ext cx="5327650" cy="1727200"/>
          </a:xfrm>
          <a:prstGeom prst="ellipse">
            <a:avLst/>
          </a:prstGeom>
          <a:noFill/>
          <a:ln w="381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9" name="Прямоугольник 218"/>
          <p:cNvSpPr/>
          <p:nvPr/>
        </p:nvSpPr>
        <p:spPr>
          <a:xfrm>
            <a:off x="3059113" y="3573463"/>
            <a:ext cx="2952750" cy="50323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2">
                    <a:lumMod val="50000"/>
                  </a:schemeClr>
                </a:solidFill>
              </a:rPr>
              <a:t>Нужны ли больному специальные виды лечения: лучевая терапия,  ПХТ,  </a:t>
            </a:r>
            <a:r>
              <a:rPr lang="ru-RU" sz="1000" b="1" dirty="0" err="1">
                <a:solidFill>
                  <a:schemeClr val="bg2">
                    <a:lumMod val="50000"/>
                  </a:schemeClr>
                </a:solidFill>
              </a:rPr>
              <a:t>инвазивные</a:t>
            </a:r>
            <a:r>
              <a:rPr lang="ru-RU" sz="1000" b="1" dirty="0">
                <a:solidFill>
                  <a:schemeClr val="bg2">
                    <a:lumMod val="50000"/>
                  </a:schemeClr>
                </a:solidFill>
              </a:rPr>
              <a:t> методы лечения и т.п. ?</a:t>
            </a:r>
          </a:p>
        </p:txBody>
      </p:sp>
      <p:cxnSp>
        <p:nvCxnSpPr>
          <p:cNvPr id="234" name="Прямая со стрелкой 233"/>
          <p:cNvCxnSpPr>
            <a:stCxn id="5" idx="2"/>
            <a:endCxn id="219" idx="0"/>
          </p:cNvCxnSpPr>
          <p:nvPr/>
        </p:nvCxnSpPr>
        <p:spPr>
          <a:xfrm>
            <a:off x="2843213" y="3357563"/>
            <a:ext cx="1692275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Прямоугольник 238"/>
          <p:cNvSpPr/>
          <p:nvPr/>
        </p:nvSpPr>
        <p:spPr>
          <a:xfrm>
            <a:off x="6516688" y="3644900"/>
            <a:ext cx="625475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  <a:latin typeface="Bookman Old Style" pitchFamily="18" charset="0"/>
              </a:rPr>
              <a:t>Да</a:t>
            </a:r>
          </a:p>
        </p:txBody>
      </p:sp>
      <p:cxnSp>
        <p:nvCxnSpPr>
          <p:cNvPr id="241" name="Прямая со стрелкой 240"/>
          <p:cNvCxnSpPr>
            <a:stCxn id="219" idx="3"/>
          </p:cNvCxnSpPr>
          <p:nvPr/>
        </p:nvCxnSpPr>
        <p:spPr>
          <a:xfrm>
            <a:off x="6011863" y="3824288"/>
            <a:ext cx="576262" cy="1908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Прямоугольник 242"/>
          <p:cNvSpPr/>
          <p:nvPr/>
        </p:nvSpPr>
        <p:spPr>
          <a:xfrm rot="4359523">
            <a:off x="6111081" y="4660107"/>
            <a:ext cx="627063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  <a:latin typeface="Bookman Old Style" pitchFamily="18" charset="0"/>
              </a:rPr>
              <a:t>Нет</a:t>
            </a:r>
          </a:p>
        </p:txBody>
      </p:sp>
      <p:cxnSp>
        <p:nvCxnSpPr>
          <p:cNvPr id="252" name="Прямая со стрелкой 251"/>
          <p:cNvCxnSpPr>
            <a:stCxn id="6" idx="2"/>
            <a:endCxn id="146" idx="0"/>
          </p:cNvCxnSpPr>
          <p:nvPr/>
        </p:nvCxnSpPr>
        <p:spPr>
          <a:xfrm>
            <a:off x="1763713" y="4005263"/>
            <a:ext cx="3384550" cy="1079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" name="Прямоугольник 253"/>
          <p:cNvSpPr/>
          <p:nvPr/>
        </p:nvSpPr>
        <p:spPr>
          <a:xfrm rot="1161462">
            <a:off x="3149600" y="4318000"/>
            <a:ext cx="627063" cy="217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  <a:latin typeface="Bookman Old Style" pitchFamily="18" charset="0"/>
              </a:rPr>
              <a:t>Нет</a:t>
            </a:r>
          </a:p>
        </p:txBody>
      </p:sp>
      <p:sp>
        <p:nvSpPr>
          <p:cNvPr id="255" name="Прямоугольник 254"/>
          <p:cNvSpPr/>
          <p:nvPr/>
        </p:nvSpPr>
        <p:spPr>
          <a:xfrm>
            <a:off x="4859338" y="4149725"/>
            <a:ext cx="1008062" cy="3587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</a:rPr>
              <a:t>Аптечная организация</a:t>
            </a:r>
          </a:p>
        </p:txBody>
      </p:sp>
      <p:cxnSp>
        <p:nvCxnSpPr>
          <p:cNvPr id="257" name="Прямая со стрелкой 256"/>
          <p:cNvCxnSpPr/>
          <p:nvPr/>
        </p:nvCxnSpPr>
        <p:spPr>
          <a:xfrm>
            <a:off x="5364163" y="4508500"/>
            <a:ext cx="0" cy="57626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Прямая со стрелкой 259"/>
          <p:cNvCxnSpPr>
            <a:stCxn id="7" idx="3"/>
            <a:endCxn id="136" idx="1"/>
          </p:cNvCxnSpPr>
          <p:nvPr/>
        </p:nvCxnSpPr>
        <p:spPr>
          <a:xfrm>
            <a:off x="2987675" y="4797425"/>
            <a:ext cx="2232025" cy="1152525"/>
          </a:xfrm>
          <a:prstGeom prst="bentConnector3">
            <a:avLst>
              <a:gd name="adj1" fmla="val 738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Заголовок 3"/>
          <p:cNvSpPr txBox="1">
            <a:spLocks/>
          </p:cNvSpPr>
          <p:nvPr/>
        </p:nvSpPr>
        <p:spPr>
          <a:xfrm>
            <a:off x="323528" y="116632"/>
            <a:ext cx="8568952" cy="7920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Алгоритм оказания ПМП в Кемеровской области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" y="1412775"/>
          <a:ext cx="9143998" cy="5445226"/>
        </p:xfrm>
        <a:graphic>
          <a:graphicData uri="http://schemas.openxmlformats.org/drawingml/2006/table">
            <a:tbl>
              <a:tblPr/>
              <a:tblGrid>
                <a:gridCol w="2472927"/>
                <a:gridCol w="1077859"/>
                <a:gridCol w="621468"/>
                <a:gridCol w="621468"/>
                <a:gridCol w="621468"/>
                <a:gridCol w="621468"/>
                <a:gridCol w="621468"/>
                <a:gridCol w="621468"/>
                <a:gridCol w="621468"/>
                <a:gridCol w="621468"/>
                <a:gridCol w="621468"/>
              </a:tblGrid>
              <a:tr h="223313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Субъекты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кабинетов паллиативной медицинской помощи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выездных патронажных служб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отделений паллиативной медицинской помощи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хосписов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16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6476" marR="6476" marT="64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взрослые</a:t>
                      </a:r>
                    </a:p>
                  </a:txBody>
                  <a:tcPr marL="6476" marR="6476" marT="64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дети</a:t>
                      </a:r>
                    </a:p>
                  </a:txBody>
                  <a:tcPr marL="6476" marR="6476" marT="64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6476" marR="6476" marT="64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взрослые</a:t>
                      </a:r>
                    </a:p>
                  </a:txBody>
                  <a:tcPr marL="6476" marR="6476" marT="64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дети</a:t>
                      </a:r>
                    </a:p>
                  </a:txBody>
                  <a:tcPr marL="6476" marR="6476" marT="64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6476" marR="6476" marT="64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взрослые</a:t>
                      </a:r>
                    </a:p>
                  </a:txBody>
                  <a:tcPr marL="6476" marR="6476" marT="64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дети</a:t>
                      </a:r>
                    </a:p>
                  </a:txBody>
                  <a:tcPr marL="6476" marR="6476" marT="64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830158">
                <a:tc>
                  <a:txBody>
                    <a:bodyPr/>
                    <a:lstStyle/>
                    <a:p>
                      <a:pPr algn="ctr" rtl="0" fontAlgn="t"/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Российская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Федерация</a:t>
                      </a:r>
                    </a:p>
                  </a:txBody>
                  <a:tcPr marL="6476" marR="6476" marT="64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424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476" marR="6476" marT="64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476" marR="6476" marT="64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476" marR="6476" marT="64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476" marR="6476" marT="64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320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476" marR="6476" marT="64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476" marR="6476" marT="64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476" marR="6476" marT="64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476" marR="6476" marT="64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476" marR="6476" marT="64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476" marR="6476" marT="64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2"/>
                    </a:solidFill>
                  </a:tcPr>
                </a:tc>
              </a:tr>
              <a:tr h="830158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Сибирский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федеральный округ</a:t>
                      </a:r>
                    </a:p>
                  </a:txBody>
                  <a:tcPr marL="6476" marR="6476" marT="64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3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476" marR="6476" marT="64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3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476" marR="6476" marT="64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3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476" marR="6476" marT="64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3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476" marR="6476" marT="64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3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476" marR="6476" marT="64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3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476" marR="6476" marT="64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3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476" marR="6476" marT="64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3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476" marR="6476" marT="64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3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476" marR="6476" marT="64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3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476" marR="6476" marT="64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3E6"/>
                    </a:solidFill>
                  </a:tcPr>
                </a:tc>
              </a:tr>
              <a:tr h="830158">
                <a:tc>
                  <a:txBody>
                    <a:bodyPr/>
                    <a:lstStyle/>
                    <a:p>
                      <a:pPr algn="ctr" rtl="0" fontAlgn="t"/>
                      <a:endParaRPr lang="ru-RU" sz="1800" b="1" i="0" u="none" strike="noStrike" dirty="0" smtClean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Кемеровская </a:t>
                      </a:r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область</a:t>
                      </a:r>
                    </a:p>
                  </a:txBody>
                  <a:tcPr marL="6476" marR="6476" marT="64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800" b="1" i="0" u="none" strike="noStrike" dirty="0" smtClean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6476" marR="6476" marT="64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800" b="1" i="0" u="none" strike="noStrike" dirty="0" smtClean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6476" marR="6476" marT="64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800" b="1" i="0" u="none" strike="noStrike" dirty="0" smtClean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6476" marR="6476" marT="64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800" b="1" i="0" u="none" strike="noStrike" dirty="0" smtClean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6476" marR="6476" marT="64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800" b="1" i="0" u="none" strike="noStrike" dirty="0" smtClean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6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6476" marR="6476" marT="64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800" b="1" i="0" u="none" strike="noStrike" dirty="0" smtClean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4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6476" marR="6476" marT="64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800" b="1" i="0" u="none" strike="noStrike" dirty="0" smtClean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6476" marR="6476" marT="64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800" b="1" i="0" u="none" strike="noStrike" dirty="0" smtClean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6476" marR="6476" marT="64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800" b="1" i="0" u="none" strike="noStrike" dirty="0" smtClean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6476" marR="6476" marT="64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800" b="1" i="0" u="none" strike="noStrike" dirty="0" smtClean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0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6476" marR="6476" marT="64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Заголовок 3"/>
          <p:cNvSpPr txBox="1">
            <a:spLocks/>
          </p:cNvSpPr>
          <p:nvPr/>
        </p:nvSpPr>
        <p:spPr>
          <a:xfrm>
            <a:off x="323528" y="116632"/>
            <a:ext cx="8568952" cy="7920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Сводные данные о структуре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паллиативной службы в 2015 г – 1-ое полугодие 2016 г. в РФ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323528" y="188640"/>
            <a:ext cx="8568952" cy="7920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lvl="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Сводные данные о структуре паллиативной службы в 2015 г – 1-ое полугодие 2016 г. в РФ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-2" y="1340766"/>
          <a:ext cx="9144002" cy="5517233"/>
        </p:xfrm>
        <a:graphic>
          <a:graphicData uri="http://schemas.openxmlformats.org/drawingml/2006/table">
            <a:tbl>
              <a:tblPr/>
              <a:tblGrid>
                <a:gridCol w="4691750"/>
                <a:gridCol w="2413428"/>
                <a:gridCol w="2038824"/>
              </a:tblGrid>
              <a:tr h="233546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Субъекты</a:t>
                      </a:r>
                    </a:p>
                  </a:txBody>
                  <a:tcPr marL="5154" marR="5154" marT="5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Общее количество паллиативных коек для взрослых</a:t>
                      </a:r>
                    </a:p>
                  </a:txBody>
                  <a:tcPr marL="5154" marR="5154" marT="5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Общее количество паллиативных коек для детей</a:t>
                      </a:r>
                    </a:p>
                  </a:txBody>
                  <a:tcPr marL="5154" marR="5154" marT="51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060590">
                <a:tc>
                  <a:txBody>
                    <a:bodyPr/>
                    <a:lstStyle/>
                    <a:p>
                      <a:pPr algn="ctr" rtl="0" fontAlgn="t"/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Российская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Федерация</a:t>
                      </a:r>
                    </a:p>
                  </a:txBody>
                  <a:tcPr marL="5154" marR="5154" marT="51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9294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154" marR="5154" marT="51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557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154" marR="5154" marT="51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2"/>
                    </a:solidFill>
                  </a:tcPr>
                </a:tc>
              </a:tr>
              <a:tr h="1060590">
                <a:tc>
                  <a:txBody>
                    <a:bodyPr/>
                    <a:lstStyle/>
                    <a:p>
                      <a:pPr algn="ctr" rtl="0" fontAlgn="t"/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Сибирский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федеральный округ</a:t>
                      </a:r>
                    </a:p>
                  </a:txBody>
                  <a:tcPr marL="5154" marR="5154" marT="51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3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693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154" marR="5154" marT="51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3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154" marR="5154" marT="51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3E6"/>
                    </a:solidFill>
                  </a:tcPr>
                </a:tc>
              </a:tr>
              <a:tr h="1060590">
                <a:tc>
                  <a:txBody>
                    <a:bodyPr/>
                    <a:lstStyle/>
                    <a:p>
                      <a:pPr algn="ctr" rtl="0" fontAlgn="t"/>
                      <a:endParaRPr lang="ru-RU" sz="1800" b="1" i="0" u="none" strike="noStrike" dirty="0" smtClean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Кемеровская </a:t>
                      </a:r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область</a:t>
                      </a:r>
                    </a:p>
                  </a:txBody>
                  <a:tcPr marL="5154" marR="5154" marT="51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800" b="1" i="0" u="none" strike="noStrike" dirty="0" smtClean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205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5154" marR="5154" marT="51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800" b="1" i="0" u="none" strike="noStrike" dirty="0" smtClean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40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5154" marR="5154" marT="515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" y="1124745"/>
          <a:ext cx="9143996" cy="5733254"/>
        </p:xfrm>
        <a:graphic>
          <a:graphicData uri="http://schemas.openxmlformats.org/drawingml/2006/table">
            <a:tbl>
              <a:tblPr/>
              <a:tblGrid>
                <a:gridCol w="2023764"/>
                <a:gridCol w="508588"/>
                <a:gridCol w="508588"/>
                <a:gridCol w="508588"/>
                <a:gridCol w="508588"/>
                <a:gridCol w="508588"/>
                <a:gridCol w="508588"/>
                <a:gridCol w="508588"/>
                <a:gridCol w="508588"/>
                <a:gridCol w="508588"/>
                <a:gridCol w="508588"/>
                <a:gridCol w="508588"/>
                <a:gridCol w="508588"/>
                <a:gridCol w="508588"/>
                <a:gridCol w="508588"/>
              </a:tblGrid>
              <a:tr h="1642890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Субъекты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14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Общее количество пролеченных пациентов на паллиативных койках</a:t>
                      </a:r>
                    </a:p>
                  </a:txBody>
                  <a:tcPr marL="2933" marR="2933" marT="2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29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rtl="0" fontAlgn="t"/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933" marR="2933" marT="29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из них по профилям</a:t>
                      </a:r>
                    </a:p>
                  </a:txBody>
                  <a:tcPr marL="2933" marR="2933" marT="29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терапия</a:t>
                      </a:r>
                    </a:p>
                  </a:txBody>
                  <a:tcPr marL="2933" marR="2933" marT="29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онкология</a:t>
                      </a:r>
                    </a:p>
                  </a:txBody>
                  <a:tcPr marL="2933" marR="2933" marT="29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психиатрия</a:t>
                      </a:r>
                    </a:p>
                  </a:txBody>
                  <a:tcPr marL="2933" marR="2933" marT="29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ВИЧ-инфекция</a:t>
                      </a:r>
                    </a:p>
                  </a:txBody>
                  <a:tcPr marL="2933" marR="2933" marT="29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неврология</a:t>
                      </a:r>
                    </a:p>
                  </a:txBody>
                  <a:tcPr marL="2933" marR="2933" marT="29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прочие</a:t>
                      </a:r>
                    </a:p>
                  </a:txBody>
                  <a:tcPr marL="2933" marR="2933" marT="29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890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взрослые</a:t>
                      </a:r>
                    </a:p>
                  </a:txBody>
                  <a:tcPr marL="2933" marR="2933" marT="29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дети</a:t>
                      </a:r>
                    </a:p>
                  </a:txBody>
                  <a:tcPr marL="2933" marR="2933" marT="29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взрослые</a:t>
                      </a:r>
                    </a:p>
                  </a:txBody>
                  <a:tcPr marL="2933" marR="2933" marT="29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дети</a:t>
                      </a:r>
                    </a:p>
                  </a:txBody>
                  <a:tcPr marL="2933" marR="2933" marT="29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взрослые</a:t>
                      </a:r>
                    </a:p>
                  </a:txBody>
                  <a:tcPr marL="2933" marR="2933" marT="29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дети</a:t>
                      </a:r>
                    </a:p>
                  </a:txBody>
                  <a:tcPr marL="2933" marR="2933" marT="29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взрослые</a:t>
                      </a:r>
                    </a:p>
                  </a:txBody>
                  <a:tcPr marL="2933" marR="2933" marT="29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дети</a:t>
                      </a:r>
                    </a:p>
                  </a:txBody>
                  <a:tcPr marL="2933" marR="2933" marT="29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взрослые</a:t>
                      </a:r>
                    </a:p>
                  </a:txBody>
                  <a:tcPr marL="2933" marR="2933" marT="29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дети</a:t>
                      </a:r>
                    </a:p>
                  </a:txBody>
                  <a:tcPr marL="2933" marR="2933" marT="29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взрослые</a:t>
                      </a:r>
                    </a:p>
                  </a:txBody>
                  <a:tcPr marL="2933" marR="2933" marT="29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дети</a:t>
                      </a:r>
                    </a:p>
                  </a:txBody>
                  <a:tcPr marL="2933" marR="2933" marT="29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взрослые</a:t>
                      </a:r>
                    </a:p>
                  </a:txBody>
                  <a:tcPr marL="2933" marR="2933" marT="29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дети</a:t>
                      </a:r>
                    </a:p>
                  </a:txBody>
                  <a:tcPr marL="2933" marR="2933" marT="29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594530">
                <a:tc>
                  <a:txBody>
                    <a:bodyPr/>
                    <a:lstStyle/>
                    <a:p>
                      <a:pPr algn="ctr" rtl="0" fontAlgn="t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Российская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Федерация</a:t>
                      </a:r>
                    </a:p>
                  </a:txBody>
                  <a:tcPr marL="2933" marR="2933" marT="29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129239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933" marR="2933" marT="29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4225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933" marR="2933" marT="29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45261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933" marR="2933" marT="29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933" marR="2933" marT="29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47745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933" marR="2933" marT="29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933" marR="2933" marT="29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1253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933" marR="2933" marT="29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933" marR="2933" marT="29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2523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933" marR="2933" marT="29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933" marR="2933" marT="29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10496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933" marR="2933" marT="29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2038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933" marR="2933" marT="29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14045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933" marR="2933" marT="29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1590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933" marR="2933" marT="29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2"/>
                    </a:solidFill>
                  </a:tcPr>
                </a:tc>
              </a:tr>
              <a:tr h="594530">
                <a:tc>
                  <a:txBody>
                    <a:bodyPr/>
                    <a:lstStyle/>
                    <a:p>
                      <a:pPr algn="ctr" rtl="0" fontAlgn="t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Сибирский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федеральный округ</a:t>
                      </a:r>
                    </a:p>
                  </a:txBody>
                  <a:tcPr marL="2933" marR="2933" marT="29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3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9970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933" marR="2933" marT="29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3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569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933" marR="2933" marT="29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3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1827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933" marR="2933" marT="29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3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933" marR="2933" marT="29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3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5046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933" marR="2933" marT="29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3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933" marR="2933" marT="29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3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933" marR="2933" marT="29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3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933" marR="2933" marT="29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3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933" marR="2933" marT="29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3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933" marR="2933" marT="29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3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959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933" marR="2933" marT="29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3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933" marR="2933" marT="29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3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1816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933" marR="2933" marT="29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3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361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933" marR="2933" marT="29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3E6"/>
                    </a:solidFill>
                  </a:tcPr>
                </a:tc>
              </a:tr>
              <a:tr h="594530">
                <a:tc>
                  <a:txBody>
                    <a:bodyPr/>
                    <a:lstStyle/>
                    <a:p>
                      <a:pPr algn="ctr" rtl="0" fontAlgn="t"/>
                      <a:endParaRPr lang="ru-RU" sz="1200" b="1" i="0" u="none" strike="noStrike" dirty="0" smtClean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Кемеровская </a:t>
                      </a:r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область</a:t>
                      </a:r>
                    </a:p>
                  </a:txBody>
                  <a:tcPr marL="2933" marR="2933" marT="29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1" i="0" u="none" strike="noStrike" dirty="0" smtClean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3428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2933" marR="2933" marT="29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1" i="0" u="none" strike="noStrike" dirty="0" smtClean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189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2933" marR="2933" marT="29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1" i="0" u="none" strike="noStrike" dirty="0" smtClean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2933" marR="2933" marT="29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1" i="0" u="none" strike="noStrike" dirty="0" smtClean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2933" marR="2933" marT="29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1" i="0" u="none" strike="noStrike" dirty="0" smtClean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2527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2933" marR="2933" marT="29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1" i="0" u="none" strike="noStrike" dirty="0" smtClean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</a:t>
                      </a:r>
                    </a:p>
                    <a:p>
                      <a:pPr algn="ctr" rtl="0" fontAlgn="t"/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2933" marR="2933" marT="29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1" i="0" u="none" strike="noStrike" dirty="0" smtClean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2933" marR="2933" marT="29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1" i="0" u="none" strike="noStrike" dirty="0" smtClean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2933" marR="2933" marT="29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1" i="0" u="none" strike="noStrike" dirty="0" smtClean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30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2933" marR="2933" marT="29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1" i="0" u="none" strike="noStrike" dirty="0" smtClean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9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2933" marR="2933" marT="29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1" i="0" u="none" strike="noStrike" dirty="0" smtClean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23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2933" marR="2933" marT="29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1" i="0" u="none" strike="noStrike" dirty="0" smtClean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90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2933" marR="2933" marT="29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1" i="0" u="none" strike="noStrike" dirty="0" smtClean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848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2933" marR="2933" marT="29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1" i="0" u="none" strike="noStrike" dirty="0" smtClean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88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2933" marR="2933" marT="293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Заголовок 3"/>
          <p:cNvSpPr txBox="1">
            <a:spLocks/>
          </p:cNvSpPr>
          <p:nvPr/>
        </p:nvSpPr>
        <p:spPr>
          <a:xfrm>
            <a:off x="323528" y="116632"/>
            <a:ext cx="8568952" cy="7920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Сводные данные о структуре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паллиативной службы в 2015 г – 1-ое полугодие 2016 г. в РФ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8291</TotalTime>
  <Words>5062</Words>
  <Application>Microsoft Office PowerPoint</Application>
  <PresentationFormat>Экран (4:3)</PresentationFormat>
  <Paragraphs>1589</Paragraphs>
  <Slides>45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7" baseType="lpstr">
      <vt:lpstr>Воздушный поток</vt:lpstr>
      <vt:lpstr>Диаграмма</vt:lpstr>
      <vt:lpstr>          План мероприятий  («дорожная карта»)  «Повышение доступности наркотических средств и психотропных веществ для использования в медицинских целях» - гарант  права пациента на обезболивание.   Организационные аспекты паллиативной медицинской помощи в Кемеровской области.</vt:lpstr>
      <vt:lpstr>Цель паллиативной медицинской помощи</vt:lpstr>
      <vt:lpstr>Право больного на обезболивание гарантировано</vt:lpstr>
      <vt:lpstr>Нормативно-правовая база, регулирующая организацию оказания ПМП в РФ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 Инвазивные НА применяемые для медицинских целей в РФ за 2002-2014гг.</vt:lpstr>
      <vt:lpstr>Мониторинг качества терапии боли в 2013-2016 гг. в МО Кемеровской области</vt:lpstr>
      <vt:lpstr>Слайд 14</vt:lpstr>
      <vt:lpstr>Обеспечение надлежащего доступа НС</vt:lpstr>
      <vt:lpstr>Выбор генерала Апанасенко: право на жизнь без боли</vt:lpstr>
      <vt:lpstr>Алевтина Петровна Хориняк, 73 лет, врач из г.Красноярск три года жила под судом из-за рецепта для больного раком…</vt:lpstr>
      <vt:lpstr>Слайд 18</vt:lpstr>
      <vt:lpstr>   Развитие паллиативной медицинской помощи – приоритетное направление работы Правительства Российской Федерации</vt:lpstr>
      <vt:lpstr> ПЛАН МЕРОПРИЯТИЙ  («ДОРОЖНАЯ КАРТА»)   «Повышение доступности наркотических средств и психотропных веществ для использования в медицинских целях»  2016-2018 гг.  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Номенклатура зарегистрированных в РФ НС, применяемых при фармакотерапии БС у взрослых и детей  на всех этапах оказания медицинской помощи </vt:lpstr>
      <vt:lpstr>Слайд 29</vt:lpstr>
      <vt:lpstr>Слайд 30</vt:lpstr>
      <vt:lpstr>Слайд 31</vt:lpstr>
      <vt:lpstr>Действующая методика расчета потребности в НС и ПВ (приказ Минздрава РФ от 12.10.1997 №330) </vt:lpstr>
      <vt:lpstr>  Рекомендации  по составлению заявки на НС и ПВ профильной комиссии МЗ РФ по специальности ПМП 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«Доверие к медицине сохраняется до той поры, пока последняя способна справляться с болью»  (тезис  онкологической этики)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оказания  паллиативной медицинской помощи  в Республике Башкортостан</dc:title>
  <dc:creator>Эльвира Хасановна</dc:creator>
  <cp:lastModifiedBy>o.berezikova</cp:lastModifiedBy>
  <cp:revision>618</cp:revision>
  <cp:lastPrinted>2016-10-05T11:16:18Z</cp:lastPrinted>
  <dcterms:modified xsi:type="dcterms:W3CDTF">2016-10-12T03:16:25Z</dcterms:modified>
</cp:coreProperties>
</file>