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1"/>
  </p:notesMasterIdLst>
  <p:sldIdLst>
    <p:sldId id="256" r:id="rId5"/>
    <p:sldId id="263" r:id="rId6"/>
    <p:sldId id="261" r:id="rId7"/>
    <p:sldId id="266" r:id="rId8"/>
    <p:sldId id="267" r:id="rId9"/>
    <p:sldId id="268" r:id="rId10"/>
    <p:sldId id="257" r:id="rId11"/>
    <p:sldId id="258" r:id="rId12"/>
    <p:sldId id="260" r:id="rId13"/>
    <p:sldId id="269" r:id="rId14"/>
    <p:sldId id="259" r:id="rId15"/>
    <p:sldId id="270" r:id="rId16"/>
    <p:sldId id="271" r:id="rId17"/>
    <p:sldId id="275" r:id="rId18"/>
    <p:sldId id="281" r:id="rId19"/>
    <p:sldId id="272" r:id="rId20"/>
    <p:sldId id="273" r:id="rId21"/>
    <p:sldId id="274" r:id="rId22"/>
    <p:sldId id="305" r:id="rId23"/>
    <p:sldId id="277" r:id="rId24"/>
    <p:sldId id="297" r:id="rId25"/>
    <p:sldId id="298" r:id="rId26"/>
    <p:sldId id="299" r:id="rId27"/>
    <p:sldId id="302" r:id="rId28"/>
    <p:sldId id="303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5" r:id="rId38"/>
    <p:sldId id="296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1016720010306"/>
          <c:y val="7.9583529519647728E-2"/>
          <c:w val="0.51601347666183772"/>
          <c:h val="0.81134900354987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больных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</c:v>
                </c:pt>
                <c:pt idx="1">
                  <c:v>97</c:v>
                </c:pt>
                <c:pt idx="2">
                  <c:v>167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Умерло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 formatCode="0.00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6349312"/>
        <c:axId val="86350848"/>
      </c:barChart>
      <c:catAx>
        <c:axId val="8634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6350848"/>
        <c:crosses val="autoZero"/>
        <c:auto val="1"/>
        <c:lblAlgn val="ctr"/>
        <c:lblOffset val="100"/>
        <c:noMultiLvlLbl val="0"/>
      </c:catAx>
      <c:valAx>
        <c:axId val="86350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349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378846246291513"/>
          <c:y val="0.30191993658552929"/>
          <c:w val="0.31684671751176713"/>
          <c:h val="0.41295720228616573"/>
        </c:manualLayout>
      </c:layout>
      <c:overlay val="0"/>
      <c:txPr>
        <a:bodyPr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6386561148E-2"/>
          <c:y val="4.9960875984251966E-2"/>
          <c:w val="0.63020998658879168"/>
          <c:h val="0.825346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</c:v>
                </c:pt>
                <c:pt idx="1">
                  <c:v>0.18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1 до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0.2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4 до 6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0.18</c:v>
                </c:pt>
                <c:pt idx="1">
                  <c:v>0.37</c:v>
                </c:pt>
                <c:pt idx="2">
                  <c:v>0.27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 7 до 14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0.2</c:v>
                </c:pt>
                <c:pt idx="1">
                  <c:v>0.22</c:v>
                </c:pt>
                <c:pt idx="2">
                  <c:v>0.27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 15 до 18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0.05</c:v>
                </c:pt>
                <c:pt idx="1">
                  <c:v>0.08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85632"/>
        <c:axId val="88087168"/>
      </c:barChart>
      <c:catAx>
        <c:axId val="8808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8087168"/>
        <c:crosses val="autoZero"/>
        <c:auto val="1"/>
        <c:lblAlgn val="ctr"/>
        <c:lblOffset val="100"/>
        <c:noMultiLvlLbl val="0"/>
      </c:catAx>
      <c:valAx>
        <c:axId val="88087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8085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60480184741375"/>
          <c:y val="0.26753740157480316"/>
          <c:w val="0.22368670346152017"/>
          <c:h val="0.49304995078740155"/>
        </c:manualLayout>
      </c:layout>
      <c:overlay val="0"/>
      <c:txPr>
        <a:bodyPr/>
        <a:lstStyle/>
        <a:p>
          <a:pPr>
            <a:defRPr sz="24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1B3D7-A1A7-462E-B4F3-E0C28D022216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1A1A-1347-49E2-B1A4-B453A306F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714C1-F044-4E07-8F12-1BCB660687DF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8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714C1-F044-4E07-8F12-1BCB660687DF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5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81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9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5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85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7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76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97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60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49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23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44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68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86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09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155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1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8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548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9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7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7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9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6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8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2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41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2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9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5BFB-4C76-4E8D-8762-8258340C2C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FC82A-D987-4C76-AAEE-416EA9953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11.10.2016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395" t="1701" r="8985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921" y="2512477"/>
            <a:ext cx="8248157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хронического болевого синдрома у детей.</a:t>
            </a:r>
            <a:b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паллиативной медицинской помощи в Кемеровской области.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5023371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Заведующая хосписным отделением для оказания паллиативной помощи детям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Куликова Наталья Борисовна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88264" y="415148"/>
            <a:ext cx="7779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здравоохранения администрации г. Новокузнецка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лечебно-профилактическое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городская клиническая больница №3»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74" y="145963"/>
            <a:ext cx="1076161" cy="10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92888" cy="5602634"/>
          </a:xfrm>
        </p:spPr>
        <p:txBody>
          <a:bodyPr>
            <a:normAutofit/>
          </a:bodyPr>
          <a:lstStyle/>
          <a:p>
            <a:r>
              <a:rPr lang="ru-RU" b="1" dirty="0" smtClean="0"/>
              <a:t>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«Детская» лестница обезболивания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ступень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(слабая боль)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Ненаркотические анальгетики+/-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адьюванты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ступень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(умеренная и сильная боль). Сильные наркотические анальгетики+ ненаркотические анальгетики+/-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адьювант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4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использования анальгетиков в детской паллиативной помощи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694930"/>
            <a:ext cx="5040560" cy="2380801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ерез рот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часам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ндивидуальный подход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восходящей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94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9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272808" cy="4320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Парацетамол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ацетаминафин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 3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рот: доза насыщения 20 мг/кг однократно, затем поддерживающая доза по 10-15 мг/кг каждые 4-6 часов;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ректально: доза насыщения 30 мг/кг однократно, затем поддерживающая доза по 20 мг/кг каждые4-6 часов.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Ибупрофен: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через рот: по 5-10 мг/кг каждые 6-8 часов; максимальная суточная доза 40 мг/кг, принимать во время еды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16583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Ненаркотические анальгетики</a:t>
            </a:r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80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363272" cy="56746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Наркотические анальгетики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рекомендациям ВОЗ 2012 года, если не действуют препараты 1-й ступени, у детей сразу должны назначаться сильные наркотические анальгетики.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«Золотым стандартом» является морфин быстрого действия.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Слабые наркотические анальгетики кодеина фосфат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трамадол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рекомендуется.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Промедол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назначается в паллиативной медицине.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126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58906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Наркотические анальгетики, используемые в педиатрической практике для лечения хронического болевого синдрома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6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0675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13075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65475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17875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39264"/>
              </p:ext>
            </p:extLst>
          </p:nvPr>
        </p:nvGraphicFramePr>
        <p:xfrm>
          <a:off x="-1" y="1"/>
          <a:ext cx="9601202" cy="7405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971"/>
                <a:gridCol w="109630"/>
                <a:gridCol w="1326771"/>
                <a:gridCol w="109630"/>
                <a:gridCol w="1134000"/>
                <a:gridCol w="2532686"/>
                <a:gridCol w="1171714"/>
                <a:gridCol w="1250440"/>
                <a:gridCol w="1622360"/>
              </a:tblGrid>
              <a:tr h="507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N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Действующее вещество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Торговое название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Лекарственная форма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Возраст назначения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Действие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Bookman Old Style" pitchFamily="18" charset="0"/>
                          <a:ea typeface="Calibri"/>
                          <a:cs typeface="Times New Roman"/>
                        </a:rPr>
                        <a:t>Комментарии</a:t>
                      </a:r>
                      <a:endParaRPr lang="ru-RU" sz="1100" dirty="0">
                        <a:effectLst/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89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Сильные наркотические аналгетики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15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Морфина </a:t>
                      </a: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Гирохлорид</a:t>
                      </a:r>
                      <a:endParaRPr lang="ru-RU" sz="11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Morphine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Морфина гидрохлорид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Субстанция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54721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Морфина гидрохлорид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Р-р для инъекций,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морфина 0,01г в 1мл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2 лет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4-6 инъекций в день</a:t>
                      </a:r>
                    </a:p>
                  </a:txBody>
                  <a:tcPr marL="68580" marR="68580" marT="0" marB="0" anchor="ctr"/>
                </a:tc>
              </a:tr>
              <a:tr h="134478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Пропионилфенилэтоксиэтилпиперидин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Propionilphenyletoxyethylpiperidine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Просидол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Буккальная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таблетка,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просидола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0,02г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18 лет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+mn-lt"/>
                      </a:endParaRPr>
                    </a:p>
                  </a:txBody>
                  <a:tcPr anchor="ctr"/>
                </a:tc>
              </a:tr>
              <a:tr h="54721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Пиритрамид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* (</a:t>
                      </a: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Piritramide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Дипидолор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Р-р для инъекций,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пиритрамида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15 мг в 2мл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18 лет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>
                        <a:latin typeface="+mn-lt"/>
                      </a:endParaRPr>
                    </a:p>
                  </a:txBody>
                  <a:tcPr anchor="ctr"/>
                </a:tc>
              </a:tr>
              <a:tr h="82082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Ремифентанил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* (</a:t>
                      </a: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Remifentanil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Ултива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Порошок для инъекций,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ремифентанила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 1мг, 2мг или 5 мг во флаконе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Подготовка к операции</a:t>
                      </a:r>
                    </a:p>
                  </a:txBody>
                  <a:tcPr marL="68580" marR="68580" marT="0" marB="0" anchor="ctr"/>
                </a:tc>
              </a:tr>
              <a:tr h="107118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Морфин+кодеин</a:t>
                      </a:r>
                      <a:r>
                        <a:rPr lang="ru-RU" sz="1100" i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+ наркотин+ папаверин+ </a:t>
                      </a:r>
                      <a:r>
                        <a:rPr lang="ru-RU" sz="1100" i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тебаин</a:t>
                      </a:r>
                      <a:endParaRPr lang="ru-RU" sz="110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Омнопон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Р-р для инъекций,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 мг в 1 мл и 20мг в 1 мл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18 лет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547215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Тримеперидин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* (</a:t>
                      </a:r>
                      <a:r>
                        <a:rPr lang="ru-RU" sz="1100" i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Trimeperidine</a:t>
                      </a:r>
                      <a:r>
                        <a:rPr lang="ru-RU" sz="1100" i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Промедол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Таблетка,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промедола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0,025 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С 2 лет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>
                          <a:latin typeface="+mn-lt"/>
                        </a:rPr>
                        <a:t>У детей – только при острой боли</a:t>
                      </a:r>
                      <a:endParaRPr lang="ru-RU" sz="1100" dirty="0">
                        <a:latin typeface="+mn-lt"/>
                      </a:endParaRPr>
                    </a:p>
                  </a:txBody>
                  <a:tcPr anchor="ctr"/>
                </a:tc>
              </a:tr>
              <a:tr h="107043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Промедол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Р-р для инъекций,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промедола</a:t>
                      </a: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0,01г в 1 мл, 0,02г в 1 </a:t>
                      </a: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мл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Короткое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35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-594"/>
            <a:ext cx="9324528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1926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Морфин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оптимальный путь введения - через рот.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2.Наиболее простой метод подбора необходимой суточной дозы обезболивания – назначение морфина короткого действия через рот(капли, таблетки) каждые 4 часа, т.е. 6 раз в сутки.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 невозможности использования морфина через рот назначается морфин быстрого действия п/к или в/в титрования с использованием шприцевого насоса.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купирования прорывной боли должна быть резервная обезболивающая доза. Резервную дозу можно принимать столько раз сколько нужно. Интервал между резервными дозами не менее 1 часа.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10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720" y="0"/>
            <a:ext cx="9426026" cy="70695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Морфин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Основная доза должна пересматриваться ежедневно с учетом принятых резервных доз.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После подбора эффективной обезболивающей дозы быстрого действия пациента можно перевести на препарат пролонгированного действия.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Морфин пролонгированного действия нельзя разжевывать , делить на части.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8. У морфина не существует «потолочных» доз.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5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" y="-594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8906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Морфин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Стартовые дозы: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внутрь или ректально детям в возрасте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1-3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- 50 мкг/кг каждые 4 часа.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100 мкг/кг каждые 4 часа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мес-12 лет- 200 мкг/кг каждые 4 часа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12-18 лет-5-10 мг каждые 4 часа.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купирования прорывной боли используется морфин короткого действия.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Отмена морфина производится путем постепенной отмены дозы на 1/3 каждые 3 дня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265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3866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Наркотические анальгетики безопасны, эффективны и не приводят к наркомании, если они принимаются строго по назначению для снятия болевого синдрома в соответствии с принципами паллиативной медицины.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4" t="6398" r="5742" b="80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7488832" cy="528559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неприятное сенсорное или эмоциональное состояние, которое связано с реальным или потенциальным повреждением тканей или может быть описано как таковое.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выражаться вербально не исключает наличие боли и необходимости обезболивания. Боль всегда субъективна.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87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1066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Адъюванты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-амитриптилин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карбамазепин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габапентин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диазепам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-преднизолон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дексаметазон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433072" y="1102677"/>
            <a:ext cx="59401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Comic Sans MS" pitchFamily="66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2305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хосписное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2013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и входит в состав МБЛПУ «Детской городской клинической больницы № 3» г. Новокузнецка.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отделения – 25 коек.  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9109"/>
          <a:stretch/>
        </p:blipFill>
        <p:spPr bwMode="auto">
          <a:xfrm>
            <a:off x="312303" y="1951238"/>
            <a:ext cx="3828563" cy="2718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95" y="2090664"/>
            <a:ext cx="3648696" cy="2569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zav_otd\Desktop\Куликова. Н\фото\фото напечатать\SAM_015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2" t="8129" r="9605"/>
          <a:stretch/>
        </p:blipFill>
        <p:spPr bwMode="auto">
          <a:xfrm>
            <a:off x="2649665" y="3922968"/>
            <a:ext cx="3844668" cy="2741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589" y="14988"/>
            <a:ext cx="6862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детского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хосписного</a:t>
            </a: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  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8439" y="1086526"/>
            <a:ext cx="77768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Медицинская помощь больным детям, требующим круглосуточного медицинского наблюдения, контроль болевого синдрома, противосудорожная терапия, необходимая консультативная помощь.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дополнительного индивидуального лечебного питания.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родственников пациента навыкам ухода за тяжелобольным ребенком.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Психологическая  и социальная помощь детям и членам их семей.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Обеспечение кратковременного отдыха для родителей, ухаживающих за больным ребенком.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Реабилитация ребенка-инвалида.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363538" algn="l"/>
                <a:tab pos="900113" algn="l"/>
                <a:tab pos="1349375" algn="l"/>
              </a:tabLst>
            </a:pP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Психологическая и социальная помощь в период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горевания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16" y="51551"/>
            <a:ext cx="7588665" cy="121720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поступивших детей в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хосписное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отделение за 2013-2015 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25592311"/>
              </p:ext>
            </p:extLst>
          </p:nvPr>
        </p:nvGraphicFramePr>
        <p:xfrm>
          <a:off x="971600" y="1421693"/>
          <a:ext cx="8000476" cy="5283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44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6493" y="290439"/>
            <a:ext cx="77445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нозологиям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хосписном отделении  ( 2013 -2015 гг.)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21554"/>
              </p:ext>
            </p:extLst>
          </p:nvPr>
        </p:nvGraphicFramePr>
        <p:xfrm>
          <a:off x="1475656" y="1700808"/>
          <a:ext cx="7049840" cy="4423223"/>
        </p:xfrm>
        <a:graphic>
          <a:graphicData uri="http://schemas.openxmlformats.org/drawingml/2006/table">
            <a:tbl>
              <a:tblPr firstRow="1" bandRow="1"/>
              <a:tblGrid>
                <a:gridCol w="2857696"/>
                <a:gridCol w="1524005"/>
                <a:gridCol w="1460567"/>
                <a:gridCol w="1207572"/>
              </a:tblGrid>
              <a:tr h="579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Диагноз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 г. (%)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 г. (%)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 г. (%)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507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ВПР - 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044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Неврологические заболевания 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9975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Болезни эндокринной системы 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917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 заболевания -</a:t>
                      </a: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B-20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6003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Последствия травм – 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736" marR="75736" marT="37868" marB="37868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8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33" y="184399"/>
            <a:ext cx="8388424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по возрастам в детском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хосписном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отделении  за период с 2013 г.  по 2015 г.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37133670"/>
              </p:ext>
            </p:extLst>
          </p:nvPr>
        </p:nvGraphicFramePr>
        <p:xfrm>
          <a:off x="1187624" y="1317317"/>
          <a:ext cx="7704856" cy="541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59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" y="-11665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83682"/>
            <a:ext cx="77403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6688" indent="286226" algn="ctr">
              <a:lnSpc>
                <a:spcPct val="115000"/>
              </a:lnSpc>
              <a:spcAft>
                <a:spcPts val="750"/>
              </a:spcAft>
              <a:tabLst>
                <a:tab pos="353854" algn="l"/>
                <a:tab pos="3188970" algn="l"/>
              </a:tabLst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Выездная служба в г. Новокузнецке начала свою работу с февраля 2016г . Основной задачей выездной службы паллиативной помощи является оказание медицинской, психологической и социальной помощи на дому детям с неизлечимыми заболеваниями и их семьям.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8585"/>
            <a:ext cx="5760640" cy="40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57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988840"/>
            <a:ext cx="828092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медицинская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паллиативная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оциальная помощь;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помощь;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уховная помощь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мероприятий (круглых столов и семинаров) для специалистов по обмену опытом сотрудников службы с коллегами.</a:t>
            </a:r>
          </a:p>
          <a:p>
            <a:pPr indent="405289" algn="just">
              <a:lnSpc>
                <a:spcPct val="115000"/>
              </a:lnSpc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7580"/>
            <a:ext cx="792088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05289" algn="ctr">
              <a:lnSpc>
                <a:spcPct val="115000"/>
              </a:lnSpc>
            </a:pP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Выездная  служба паллиативной помощи детям осуществляет следующие виды деятельности:</a:t>
            </a:r>
          </a:p>
        </p:txBody>
      </p:sp>
    </p:spTree>
    <p:extLst>
      <p:ext uri="{BB962C8B-B14F-4D97-AF65-F5344CB8AC3E}">
        <p14:creationId xmlns:p14="http://schemas.microsoft.com/office/powerpoint/2010/main" val="4071457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11701" cy="99417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 выездной службы паллиативной помощи детям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579" y="1659781"/>
            <a:ext cx="7560840" cy="4564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заведующая выездной службой, врач – педиатр;</a:t>
            </a: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старшая медицинская сестра;</a:t>
            </a: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медицинская сестра;</a:t>
            </a: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социальный педагог;</a:t>
            </a: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педагог-психолог;</a:t>
            </a: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медицинский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регистратор.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ru-RU" sz="788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4785" indent="-128588">
              <a:lnSpc>
                <a:spcPct val="115000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ru-RU" sz="825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43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11701" cy="99417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05" y="5002108"/>
            <a:ext cx="2071295" cy="1554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982" y="116632"/>
            <a:ext cx="756084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197">
              <a:lnSpc>
                <a:spcPct val="115000"/>
              </a:lnSpc>
              <a:spcAft>
                <a:spcPts val="75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825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18" y="264545"/>
            <a:ext cx="8180669" cy="60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6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992888" cy="151216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болевых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синдромов по длительности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8291264" cy="377728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меньше 6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недель, в онкологии меньше 3 месяцев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(длительность больше 6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недель, в онкологии больше 3 месяцев)</a:t>
            </a:r>
          </a:p>
        </p:txBody>
      </p:sp>
    </p:spTree>
    <p:extLst>
      <p:ext uri="{BB962C8B-B14F-4D97-AF65-F5344CB8AC3E}">
        <p14:creationId xmlns:p14="http://schemas.microsoft.com/office/powerpoint/2010/main" val="3595875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111701" cy="994172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982" y="116632"/>
            <a:ext cx="7560840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197">
              <a:lnSpc>
                <a:spcPct val="115000"/>
              </a:lnSpc>
              <a:spcAft>
                <a:spcPts val="75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825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584" y="829742"/>
            <a:ext cx="41850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      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родителей навыкам ухода за тяжело больным детьми, специалистами нашей больницы были разработаны рекомендации: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паллиативной помощи в домашних условиях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03" y="849284"/>
            <a:ext cx="3823243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91380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49463"/>
            <a:ext cx="8012069" cy="9531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возрастам и полу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454" y="2204864"/>
            <a:ext cx="5673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 возрастам  </a:t>
            </a: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0-1 года- </a:t>
            </a: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 ребенка</a:t>
            </a:r>
            <a:endParaRPr lang="ru-RU" sz="28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2-5 лет -10 детей</a:t>
            </a: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6 -10 лет – 25 детей</a:t>
            </a: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11-14 -20 детей</a:t>
            </a: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15-18 лет – 12 детей</a:t>
            </a:r>
            <a:endParaRPr lang="ru-RU" sz="28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endParaRPr lang="ru-RU" sz="2800" b="1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Мальчики и девочки</a:t>
            </a: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мальчики- 31</a:t>
            </a:r>
            <a:endParaRPr lang="ru-RU" sz="28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1075849" marR="166688" indent="-171450" algn="ctr">
              <a:tabLst>
                <a:tab pos="2302669" algn="l"/>
                <a:tab pos="5340668" algn="l"/>
              </a:tabLst>
            </a:pPr>
            <a:r>
              <a:rPr lang="ru-RU" sz="28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девочки- </a:t>
            </a: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38</a:t>
            </a:r>
            <a:endParaRPr lang="ru-RU" sz="28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4964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399" marR="166688" algn="ctr">
              <a:tabLst>
                <a:tab pos="2302669" algn="l"/>
                <a:tab pos="5340668" algn="l"/>
              </a:tabLst>
            </a:pPr>
            <a:r>
              <a:rPr lang="ru-RU" sz="28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Всего на  </a:t>
            </a:r>
            <a:r>
              <a:rPr lang="ru-RU" sz="28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сентябрь </a:t>
            </a:r>
            <a:r>
              <a:rPr lang="ru-RU" sz="28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2016 г. </a:t>
            </a:r>
            <a:r>
              <a:rPr lang="ru-RU" sz="28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69  детей </a:t>
            </a:r>
            <a:endParaRPr lang="ru-RU" sz="2800" b="1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89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6363"/>
            <a:ext cx="6717723" cy="994172"/>
          </a:xfrm>
        </p:spPr>
        <p:txBody>
          <a:bodyPr>
            <a:normAutofit/>
          </a:bodyPr>
          <a:lstStyle/>
          <a:p>
            <a:pPr algn="ctr"/>
            <a:r>
              <a:rPr lang="ru-RU" sz="3200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Распределение по </a:t>
            </a:r>
            <a:r>
              <a:rPr lang="ru-RU" sz="3200" b="1" kern="150" dirty="0" err="1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назологиям</a:t>
            </a:r>
            <a:r>
              <a:rPr lang="ru-RU" sz="3200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:</a:t>
            </a:r>
            <a:br>
              <a:rPr lang="ru-RU" sz="3200" b="1" kern="15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5979" y="1700808"/>
            <a:ext cx="58344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5849" marR="166688" indent="-171450" algn="just">
              <a:lnSpc>
                <a:spcPct val="150000"/>
              </a:lnSpc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ДЦП - 51 ребенок</a:t>
            </a:r>
            <a:endParaRPr lang="ru-RU" sz="28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1075849" marR="166688" indent="-171450" algn="just">
              <a:lnSpc>
                <a:spcPct val="150000"/>
              </a:lnSpc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ВПР - 16 ребенка</a:t>
            </a:r>
          </a:p>
          <a:p>
            <a:pPr marL="1075849" marR="166688" indent="-171450" algn="just">
              <a:lnSpc>
                <a:spcPct val="150000"/>
              </a:lnSpc>
              <a:tabLst>
                <a:tab pos="2302669" algn="l"/>
                <a:tab pos="534066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Сахарный диабет 1</a:t>
            </a:r>
            <a:endParaRPr lang="ru-RU" sz="28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904399" marR="166688" algn="just">
              <a:lnSpc>
                <a:spcPct val="150000"/>
              </a:lnSpc>
              <a:tabLst>
                <a:tab pos="2131219" algn="l"/>
                <a:tab pos="5169218" algn="l"/>
              </a:tabLst>
            </a:pPr>
            <a:r>
              <a:rPr lang="ru-RU" sz="28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ЧМТ </a:t>
            </a:r>
            <a:r>
              <a:rPr lang="ru-RU" sz="28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— 1 ребенок </a:t>
            </a:r>
          </a:p>
        </p:txBody>
      </p:sp>
    </p:spTree>
    <p:extLst>
      <p:ext uri="{BB962C8B-B14F-4D97-AF65-F5344CB8AC3E}">
        <p14:creationId xmlns:p14="http://schemas.microsoft.com/office/powerpoint/2010/main" val="2059729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3688" y="32277"/>
            <a:ext cx="640871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399" marR="166688" algn="just">
              <a:tabLst>
                <a:tab pos="2131219" algn="l"/>
                <a:tab pos="5169218" algn="l"/>
              </a:tabLst>
            </a:pPr>
            <a:r>
              <a:rPr lang="ru-RU" sz="32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Всего выездов </a:t>
            </a:r>
            <a:r>
              <a:rPr lang="ru-RU" sz="32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на  </a:t>
            </a:r>
          </a:p>
          <a:p>
            <a:pPr marL="904399" marR="166688" algn="just">
              <a:tabLst>
                <a:tab pos="2131219" algn="l"/>
                <a:tab pos="5169218" algn="l"/>
              </a:tabLst>
            </a:pPr>
            <a:r>
              <a:rPr lang="ru-RU" sz="32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сентябрь </a:t>
            </a:r>
            <a:r>
              <a:rPr lang="ru-RU" sz="32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2016 г. - </a:t>
            </a:r>
            <a:r>
              <a:rPr lang="ru-RU" sz="32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483</a:t>
            </a:r>
            <a:endParaRPr lang="ru-RU" sz="27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Врач-педиатр -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46</a:t>
            </a:r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Медицинская сестра 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153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Массажист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– 94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Медицинская сестра кабинета ЭКГ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- 6</a:t>
            </a:r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Социальный педагог -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62</a:t>
            </a:r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Педагог-психолог 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47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Врач </a:t>
            </a: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УЗИ - </a:t>
            </a:r>
            <a:r>
              <a:rPr lang="ru-RU" sz="24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8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Врач-невролог 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–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21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Окулист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– 7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Отоларинголог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– 4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Психиатр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 – 9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Ортопед -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15</a:t>
            </a:r>
          </a:p>
          <a:p>
            <a:pPr marL="904399" marR="166688" algn="just">
              <a:spcBef>
                <a:spcPts val="300"/>
              </a:spcBef>
              <a:spcAft>
                <a:spcPts val="300"/>
              </a:spcAft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Хирург -  </a:t>
            </a:r>
            <a:r>
              <a:rPr lang="ru-RU" sz="24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11</a:t>
            </a:r>
            <a:endParaRPr lang="ru-RU" sz="2400" b="1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904399" marR="166688" algn="just">
              <a:tabLst>
                <a:tab pos="2131219" algn="l"/>
                <a:tab pos="5169218" algn="l"/>
              </a:tabLst>
            </a:pPr>
            <a:r>
              <a:rPr lang="ru-RU" sz="27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97297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9387" y="409019"/>
            <a:ext cx="822374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marR="166688" indent="-171450" algn="just">
              <a:spcBef>
                <a:spcPts val="450"/>
              </a:spcBef>
              <a:spcAft>
                <a:spcPts val="450"/>
              </a:spcAft>
              <a:tabLst>
                <a:tab pos="2302669" algn="l"/>
                <a:tab pos="5340668" algn="l"/>
              </a:tabLst>
            </a:pPr>
            <a:r>
              <a:rPr lang="ru-RU" sz="1500" b="1" kern="150" dirty="0">
                <a:solidFill>
                  <a:prstClr val="black"/>
                </a:solidFill>
                <a:ea typeface="Andale Sans UI"/>
                <a:cs typeface="Times New Roman" panose="02020603050405020304" pitchFamily="18" charset="0"/>
              </a:rPr>
              <a:t> </a:t>
            </a:r>
            <a:endParaRPr lang="ru-RU" sz="1050" kern="150" dirty="0">
              <a:solidFill>
                <a:prstClr val="black"/>
              </a:solidFill>
              <a:ea typeface="Andale Sans UI"/>
              <a:cs typeface="Tahoma" panose="020B0604030504040204" pitchFamily="34" charset="0"/>
            </a:endParaRPr>
          </a:p>
          <a:p>
            <a:pPr marL="409725" marR="166688" indent="-257175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медицинской реабилитации и социальной передышке детей в отделении паллиативной помощи детям;  </a:t>
            </a:r>
          </a:p>
          <a:p>
            <a:pPr marL="409725" marR="166688" indent="-257175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помощи в социальной адаптации детей и родителей;</a:t>
            </a:r>
          </a:p>
          <a:p>
            <a:pPr marL="409725" marR="166688" indent="-257175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психологической помощи детей и родителей;</a:t>
            </a:r>
          </a:p>
          <a:p>
            <a:pPr marL="409725" marR="166688" indent="-257175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индивидуальных занятиях детей с педагогом-дефектологом;</a:t>
            </a:r>
          </a:p>
          <a:p>
            <a:pPr marL="409725" marR="166688" indent="-257175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индивидуальных занятиях детей с педагогами дополнительного образования творческими видами деятельности и развития познавательных процессов;</a:t>
            </a:r>
          </a:p>
          <a:p>
            <a:pPr marL="409725" marR="166688" indent="-257175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 досуговой деятельности детей и родителей (развлекательно-познавательные мероприятия, мастер-классы и прочее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). </a:t>
            </a:r>
            <a:endParaRPr lang="ru-RU" sz="24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0679" y="116632"/>
            <a:ext cx="4221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4000" marR="166688" indent="-171450" algn="ctr">
              <a:spcBef>
                <a:spcPts val="450"/>
              </a:spcBef>
              <a:spcAft>
                <a:spcPts val="450"/>
              </a:spcAft>
              <a:tabLst>
                <a:tab pos="2302669" algn="l"/>
                <a:tab pos="5340668" algn="l"/>
              </a:tabLst>
            </a:pPr>
            <a:r>
              <a:rPr lang="ru-RU" sz="32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Потребности семей:</a:t>
            </a:r>
          </a:p>
        </p:txBody>
      </p:sp>
    </p:spTree>
    <p:extLst>
      <p:ext uri="{BB962C8B-B14F-4D97-AF65-F5344CB8AC3E}">
        <p14:creationId xmlns:p14="http://schemas.microsoft.com/office/powerpoint/2010/main" val="1964716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525641"/>
            <a:ext cx="7488832" cy="580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000" marR="166688" indent="-171450" algn="ctr">
              <a:tabLst>
                <a:tab pos="2302669" algn="l"/>
                <a:tab pos="5340668" algn="l"/>
              </a:tabLst>
            </a:pPr>
            <a:r>
              <a:rPr lang="ru-RU" sz="3200" b="1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Перспективы работы ВСППД</a:t>
            </a:r>
            <a:r>
              <a:rPr lang="ru-RU" sz="3200" b="1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:</a:t>
            </a:r>
          </a:p>
          <a:p>
            <a:pPr marL="270000" marR="166688" indent="-171450" algn="ctr">
              <a:tabLst>
                <a:tab pos="2302669" algn="l"/>
                <a:tab pos="5340668" algn="l"/>
              </a:tabLst>
            </a:pPr>
            <a:endParaRPr lang="ru-RU" sz="21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81000" marR="166688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азработка </a:t>
            </a: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единой с амбулаторной электронной карты паллиативного больного;</a:t>
            </a:r>
          </a:p>
          <a:p>
            <a:pPr marL="81000" marR="166688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131219" algn="l"/>
                <a:tab pos="5169218" algn="l"/>
              </a:tabLst>
            </a:pP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ривлечение </a:t>
            </a:r>
            <a:r>
              <a:rPr lang="ru-RU" sz="2400" kern="150" dirty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волонтеров к различным видам деятельности по запросам семей</a:t>
            </a: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;</a:t>
            </a:r>
          </a:p>
          <a:p>
            <a:pPr marL="81000" marR="166688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Разработка алгоритмов выполнения простейших медицинских манипуляции для родителей (обработка пролежней, кормление через зонд).</a:t>
            </a:r>
          </a:p>
          <a:p>
            <a:pPr marL="81000" marR="166688" indent="-342900" algn="just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tabLst>
                <a:tab pos="2131219" algn="l"/>
                <a:tab pos="5169218" algn="l"/>
              </a:tabLst>
            </a:pPr>
            <a:r>
              <a:rPr lang="ru-RU" sz="2400" kern="150" dirty="0" smtClean="0">
                <a:solidFill>
                  <a:prstClr val="black"/>
                </a:solidFill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Проведение обучающих семинаров для родителей на темы: уход за тяжело больными детьми, гигиена ребенка, общие рекомендации по организации кормления.</a:t>
            </a:r>
            <a:endParaRPr lang="ru-RU" sz="24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  <a:p>
            <a:pPr marL="441450" marR="166688" indent="-342900" algn="just">
              <a:buFont typeface="Arial" panose="020B0604020202020204" pitchFamily="34" charset="0"/>
              <a:buChar char="•"/>
              <a:tabLst>
                <a:tab pos="2302669" algn="l"/>
                <a:tab pos="5340668" algn="l"/>
              </a:tabLst>
            </a:pPr>
            <a:endParaRPr lang="ru-RU" sz="2100" kern="150" dirty="0">
              <a:solidFill>
                <a:prstClr val="black"/>
              </a:solidFill>
              <a:latin typeface="Times New Roman" panose="02020603050405020304" pitchFamily="18" charset="0"/>
              <a:ea typeface="Andale Sans U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36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1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95" y="-18905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56746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персистирующая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боль, является результатом неизлечимой болезни, имеет постепенное начало, не ослабевает со временем и прогрессивно может становиться сильнее.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67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52928" cy="612068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вида боли: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1.Ноцицептивная </a:t>
            </a:r>
            <a:r>
              <a:rPr lang="ru-RU" altLang="ru-RU" sz="27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</a:t>
            </a:r>
            <a:r>
              <a:rPr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вызвана повреждением ткани или воздействием на нее</a:t>
            </a:r>
            <a:b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соматическая боль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(кожа, кости, суставы, мышцы) – </a:t>
            </a:r>
            <a:r>
              <a:rPr lang="ru-RU" altLang="ru-RU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пациенты ее хорошо локализуют, усиливается при движении или надавливании на поврежденный участок </a:t>
            </a:r>
            <a:br>
              <a:rPr lang="ru-RU" altLang="ru-RU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ru-RU" altLang="ru-RU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висцеральная боль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(внутренние органы) – </a:t>
            </a:r>
            <a:r>
              <a:rPr lang="ru-RU" altLang="ru-RU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 описывается как судорожная или давящая боль,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пациенты ее плохо локализуют</a:t>
            </a:r>
            <a:r>
              <a:rPr lang="ru-RU" altLang="ru-RU" sz="28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altLang="ru-RU" sz="2800" i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75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890666"/>
          </a:xfrm>
        </p:spPr>
        <p:txBody>
          <a:bodyPr/>
          <a:lstStyle/>
          <a:p>
            <a:pPr marL="342900" lvl="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Нейропатическая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вызвана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повреждением или дисфункцией нервной системы (врачи часто не диагностируют и/или не лечат) </a:t>
            </a:r>
            <a:b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lang="ru-RU" alt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пациенты испытывают затруднения в подборе слов при ее описании, часто используют «жжение», «онемение», «мурашки», «давящая», «стреляющая», «</a:t>
            </a:r>
            <a:r>
              <a:rPr lang="ru-RU" altLang="ru-RU" sz="24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иррадиирующая</a:t>
            </a:r>
            <a:r>
              <a:rPr lang="ru-RU" alt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br>
              <a:rPr lang="ru-RU" alt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в качестве локализации может указываться вся  область, которая иннервируется поврежденным нервом</a:t>
            </a:r>
            <a:br>
              <a:rPr lang="ru-RU" alt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6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923111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боли по: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20688"/>
            <a:ext cx="4724550" cy="50254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 боли.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52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2137"/>
            <a:ext cx="9144793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4626354"/>
            <a:ext cx="7056784" cy="197099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– аналоговая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(0 - 10, 0 – 100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(боль слабая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–умеренная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сильная – непереносимая)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5" b="3329"/>
          <a:stretch/>
        </p:blipFill>
        <p:spPr bwMode="auto">
          <a:xfrm>
            <a:off x="179512" y="548985"/>
            <a:ext cx="7488832" cy="417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56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80312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оценки боли у детей младше 5 лет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and Infants’ Postoperative Pain Scale (CHIPPS)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Buttner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W., Finke W., 2000)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54957"/>
              </p:ext>
            </p:extLst>
          </p:nvPr>
        </p:nvGraphicFramePr>
        <p:xfrm>
          <a:off x="2699792" y="1770192"/>
          <a:ext cx="6120679" cy="471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598"/>
                <a:gridCol w="3317564"/>
                <a:gridCol w="801517"/>
              </a:tblGrid>
              <a:tr h="811510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</a:p>
                    <a:p>
                      <a:r>
                        <a:rPr lang="ru-RU" dirty="0" smtClean="0"/>
                        <a:t>Тихий плач</a:t>
                      </a:r>
                    </a:p>
                    <a:p>
                      <a:r>
                        <a:rPr lang="ru-RU" dirty="0" smtClean="0"/>
                        <a:t>Громкий плач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11510">
                <a:tc>
                  <a:txBody>
                    <a:bodyPr/>
                    <a:lstStyle/>
                    <a:p>
                      <a:r>
                        <a:rPr lang="ru-RU" dirty="0" smtClean="0"/>
                        <a:t>Выражение</a:t>
                      </a:r>
                      <a:r>
                        <a:rPr lang="ru-RU" baseline="0" dirty="0" smtClean="0"/>
                        <a:t> лица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Спокойное или улыбка</a:t>
                      </a:r>
                    </a:p>
                    <a:p>
                      <a:r>
                        <a:rPr lang="ru-RU" dirty="0" smtClean="0"/>
                        <a:t>Гримаса</a:t>
                      </a:r>
                    </a:p>
                    <a:p>
                      <a:r>
                        <a:rPr lang="ru-RU" dirty="0" smtClean="0"/>
                        <a:t>Гримаса губ и глаз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1151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тела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Спокойное</a:t>
                      </a:r>
                    </a:p>
                    <a:p>
                      <a:r>
                        <a:rPr lang="ru-RU" dirty="0" smtClean="0"/>
                        <a:t>Вынужденное</a:t>
                      </a:r>
                    </a:p>
                    <a:p>
                      <a:r>
                        <a:rPr lang="ru-RU" dirty="0" smtClean="0"/>
                        <a:t>Напряженное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81151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Положение нижних конечностей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Нейтральное</a:t>
                      </a:r>
                    </a:p>
                    <a:p>
                      <a:r>
                        <a:rPr lang="ru-RU" dirty="0" smtClean="0"/>
                        <a:t>Сучит ножками</a:t>
                      </a:r>
                    </a:p>
                    <a:p>
                      <a:r>
                        <a:rPr lang="ru-RU" dirty="0" smtClean="0"/>
                        <a:t>Напряженное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1061053">
                <a:tc>
                  <a:txBody>
                    <a:bodyPr/>
                    <a:lstStyle/>
                    <a:p>
                      <a:r>
                        <a:rPr lang="ru-RU" dirty="0" smtClean="0"/>
                        <a:t>Двигательная активность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Обычная</a:t>
                      </a:r>
                    </a:p>
                    <a:p>
                      <a:r>
                        <a:rPr lang="ru-RU" dirty="0" smtClean="0"/>
                        <a:t>Умеренное  беспокойство</a:t>
                      </a:r>
                    </a:p>
                    <a:p>
                      <a:r>
                        <a:rPr lang="ru-RU" dirty="0" smtClean="0"/>
                        <a:t>Выраженное беспокойство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</a:p>
                    <a:p>
                      <a:r>
                        <a:rPr lang="ru-RU" dirty="0" smtClean="0"/>
                        <a:t>1</a:t>
                      </a:r>
                    </a:p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1988840"/>
            <a:ext cx="25922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боли по сумме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баллов: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– боли нет</a:t>
            </a:r>
          </a:p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3 - 5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– умеренная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6 -10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 – интенсивная боль</a:t>
            </a:r>
          </a:p>
        </p:txBody>
      </p:sp>
    </p:spTree>
    <p:extLst>
      <p:ext uri="{BB962C8B-B14F-4D97-AF65-F5344CB8AC3E}">
        <p14:creationId xmlns:p14="http://schemas.microsoft.com/office/powerpoint/2010/main" val="3081229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1109</Words>
  <Application>Microsoft Office PowerPoint</Application>
  <PresentationFormat>Экран (4:3)</PresentationFormat>
  <Paragraphs>261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Тема Office</vt:lpstr>
      <vt:lpstr>12_Тема Office</vt:lpstr>
      <vt:lpstr>9_Тема Office</vt:lpstr>
      <vt:lpstr>Воздушный поток</vt:lpstr>
      <vt:lpstr> Лечение хронического болевого синдрома у детей. Состояние паллиативной медицинской помощи в Кемеровской области.  </vt:lpstr>
      <vt:lpstr>Боль – это неприятное сенсорное или эмоциональное состояние, которое связано с реальным или потенциальным повреждением тканей или может быть описано как таковое.  Невозможность выражаться вербально не исключает наличие боли и необходимости обезболивания. Боль всегда субъективна.</vt:lpstr>
      <vt:lpstr>  Классификация болевых  синдромов по длительности  существования  </vt:lpstr>
      <vt:lpstr>Хроническая, или персистирующая боль, является результатом неизлечимой болезни, имеет постепенное начало, не ослабевает со временем и прогрессивно может становиться сильнее. </vt:lpstr>
      <vt:lpstr>2 вида боли: 1.Ноцицептивная – вызвана повреждением ткани или воздействием на нее  - соматическая боль (кожа, кости, суставы, мышцы) – пациенты ее хорошо локализуют, усиливается при движении или надавливании на поврежденный участок   - висцеральная боль (внутренние органы) – часто описывается как судорожная или давящая боль, пациенты ее плохо локализуют </vt:lpstr>
      <vt:lpstr>2. Нейропатическая: вызвана повреждением или дисфункцией нервной системы (врачи часто не диагностируют и/или не лечат)   - пациенты испытывают затруднения в подборе слов при ее описании, часто используют «жжение», «онемение», «мурашки», «давящая», «стреляющая», «иррадиирующая»  - в качестве локализации может указываться вся  область, которая иннервируется поврежденным нервом </vt:lpstr>
      <vt:lpstr>Оценка боли по:</vt:lpstr>
      <vt:lpstr>Презентация PowerPoint</vt:lpstr>
      <vt:lpstr>Шкала оценки боли у детей младше 5 лет Children’s and Infants’ Postoperative Pain Scale (CHIPPS) (Buttner W., Finke W., 2000)</vt:lpstr>
      <vt:lpstr>  «Детская» лестница обезболивания  1 ступень (слабая боль) Ненаркотические анальгетики+/-  адьюванты.  2 ступень (умеренная и сильная боль). Сильные наркотические анальгетики+ ненаркотические анальгетики+/- адьювант.</vt:lpstr>
      <vt:lpstr>Принципы использования анальгетиков в детской паллиативной помощи </vt:lpstr>
      <vt:lpstr>1. Парацетамол(ацетаминафин):  для детей старше 3 мес - через рот: доза насыщения 20 мг/кг однократно, затем поддерживающая доза по 10-15 мг/кг каждые 4-6 часов; - ректально: доза насыщения 30 мг/кг однократно, затем поддерживающая доза по 20 мг/кг каждые4-6 часов. 2. Ибупрофен:  - через рот: по 5-10 мг/кг каждые 6-8 часов; максимальная суточная доза 40 мг/кг, принимать во время еды </vt:lpstr>
      <vt:lpstr>Наркотические анальгетики  Согласно рекомендациям ВОЗ 2012 года, если не действуют препараты 1-й ступени, у детей сразу должны назначаться сильные наркотические анальгетики.   «Золотым стандартом» является морфин быстрого действия. Слабые наркотические анальгетики кодеина фосфат и трамадол не рекомендуется.  Промедол не назначается в паллиативной медицине.</vt:lpstr>
      <vt:lpstr>Наркотические анальгетики, используемые в педиатрической практике для лечения хронического болевого синдрома </vt:lpstr>
      <vt:lpstr>Презентация PowerPoint</vt:lpstr>
      <vt:lpstr>Морфин 1. оптимальный путь введения - через рот.  2.Наиболее простой метод подбора необходимой суточной дозы обезболивания – назначение морфина короткого действия через рот(капли, таблетки) каждые 4 часа, т.е. 6 раз в сутки.   3. При невозможности использования морфина через рот назначается морфин быстрого действия п/к или в/в титрования с использованием шприцевого насоса.  4. Для купирования прорывной боли должна быть резервная обезболивающая доза. Резервную дозу можно принимать столько раз сколько нужно. Интервал между резервными дозами не менее 1 часа.</vt:lpstr>
      <vt:lpstr>Морфин  5. Основная доза должна пересматриваться ежедневно с учетом принятых резервных доз.  6. После подбора эффективной обезболивающей дозы быстрого действия пациента можно перевести на препарат пролонгированного действия.  7. Морфин пролонгированного действия нельзя разжевывать , делить на части. 8. У морфина не существует «потолочных» доз. </vt:lpstr>
      <vt:lpstr>Морфин Стартовые дозы:  - внутрь или ректально детям в возрасте  1-3 мес - 50 мкг/кг каждые 4 часа. 3-6 мес – 100 мкг/кг каждые 4 часа 6 мес-12 лет- 200 мкг/кг каждые 4 часа 12-18 лет-5-10 мг каждые 4 часа.  Для купирования прорывной боли используется морфин короткого действия.  Отмена морфина производится путем постепенной отмены дозы на 1/3 каждые 3 дня </vt:lpstr>
      <vt:lpstr> Наркотические анальгетики безопасны, эффективны и не приводят к наркомании, если они принимаются строго по назначению для снятия болевого синдрома в соответствии с принципами паллиативной медицины.</vt:lpstr>
      <vt:lpstr>Адъюванты  -амитриптилин -карбамазепин -габапентин -диазепам -преднизолон -дексаметазон.  </vt:lpstr>
      <vt:lpstr>Презентация PowerPoint</vt:lpstr>
      <vt:lpstr>Презентация PowerPoint</vt:lpstr>
      <vt:lpstr> Количество поступивших детей в хосписное отделение за 2013-2015 г.</vt:lpstr>
      <vt:lpstr>Презентация PowerPoint</vt:lpstr>
      <vt:lpstr> Распределение  по возрастам в детском хосписном отделении  за период с 2013 г.  по 2015 г. </vt:lpstr>
      <vt:lpstr>Презентация PowerPoint</vt:lpstr>
      <vt:lpstr>Презентация PowerPoint</vt:lpstr>
      <vt:lpstr> Состав  выездной службы паллиативной помощи детям  </vt:lpstr>
      <vt:lpstr> </vt:lpstr>
      <vt:lpstr> </vt:lpstr>
      <vt:lpstr>Распределение детей по возрастам и полу</vt:lpstr>
      <vt:lpstr>Распределение по назологиям: 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Ord</cp:lastModifiedBy>
  <cp:revision>39</cp:revision>
  <dcterms:created xsi:type="dcterms:W3CDTF">2016-10-10T12:51:18Z</dcterms:created>
  <dcterms:modified xsi:type="dcterms:W3CDTF">2016-10-11T14:45:53Z</dcterms:modified>
</cp:coreProperties>
</file>